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6" r:id="rId2"/>
    <p:sldId id="307" r:id="rId3"/>
    <p:sldId id="312" r:id="rId4"/>
    <p:sldId id="313" r:id="rId5"/>
    <p:sldId id="316" r:id="rId6"/>
    <p:sldId id="314" r:id="rId7"/>
    <p:sldId id="315" r:id="rId8"/>
    <p:sldId id="258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4C2C"/>
    <a:srgbClr val="457F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32" autoAdjust="0"/>
  </p:normalViewPr>
  <p:slideViewPr>
    <p:cSldViewPr snapToGrid="0">
      <p:cViewPr varScale="1">
        <p:scale>
          <a:sx n="83" d="100"/>
          <a:sy n="83" d="100"/>
        </p:scale>
        <p:origin x="68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02EC4-AFB8-4D64-B390-E420D7DDBA21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55407-5818-4AFF-AA53-CDAE7C8B69E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684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55407-5818-4AFF-AA53-CDAE7C8B69E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393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4781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93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12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44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487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145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30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51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15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93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81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de-DE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de-DE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F2B5-5EAE-467E-921A-9929F33B9D3B}" type="datetimeFigureOut">
              <a:rPr lang="de-DE" smtClean="0"/>
              <a:t>15.12.2020</a:t>
            </a:fld>
            <a:endParaRPr lang="de-DE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E6AF-240A-4F47-81EF-C2A70AEE6D2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684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8000" y="119635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>
                <a:solidFill>
                  <a:srgbClr val="2A4C2C"/>
                </a:solidFill>
                <a:latin typeface="Sitka Banner" panose="02000505000000020004" pitchFamily="2" charset="0"/>
              </a:rPr>
              <a:t>Vánoční rybí </a:t>
            </a:r>
            <a:r>
              <a:rPr lang="cs-CZ" sz="48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tradice a jejich obraz</a:t>
            </a:r>
          </a:p>
          <a:p>
            <a:pPr marL="0" indent="0">
              <a:buNone/>
            </a:pPr>
            <a:r>
              <a:rPr lang="cs-CZ" sz="48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ve </a:t>
            </a:r>
            <a:r>
              <a:rPr lang="cs-CZ" sz="4800" b="1" dirty="0">
                <a:solidFill>
                  <a:srgbClr val="2A4C2C"/>
                </a:solidFill>
                <a:latin typeface="Sitka Banner" panose="02000505000000020004" pitchFamily="2" charset="0"/>
              </a:rPr>
              <a:t>specifických pramenech</a:t>
            </a:r>
            <a:endParaRPr lang="de-DE" sz="4800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cs-CZ" sz="2400" b="1" dirty="0" smtClean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cs-CZ" dirty="0" smtClean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3600" b="1" dirty="0">
                <a:solidFill>
                  <a:srgbClr val="2A4C2C"/>
                </a:solidFill>
                <a:latin typeface="Sitka Banner" panose="02000505000000020004" pitchFamily="2" charset="0"/>
              </a:rPr>
              <a:t>Prezentační a edukační workshop</a:t>
            </a:r>
          </a:p>
          <a:p>
            <a:pPr marL="0" indent="0">
              <a:buNone/>
            </a:pPr>
            <a:endParaRPr lang="cs-CZ" sz="3200" b="1" dirty="0" smtClean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Opava, 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15. 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12. 2020</a:t>
            </a:r>
          </a:p>
          <a:p>
            <a:pPr marL="0" indent="0">
              <a:buNone/>
            </a:pPr>
            <a:endParaRPr lang="de-DE" dirty="0">
              <a:latin typeface="Sitka Banner" panose="02000505000000020004" pitchFamily="2" charset="0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28000" y="5796000"/>
            <a:ext cx="11664000" cy="720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 rtl="0" eaLnBrk="1" latinLnBrk="0" hangingPunct="1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2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2">
                  <a:shade val="50000"/>
                </a:schemeClr>
              </a:buClr>
              <a:buSzPct val="85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cs-CZ" sz="20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Workshop byl připraven v </a:t>
            </a:r>
            <a:r>
              <a:rPr lang="cs-CZ" sz="2000" b="1" dirty="0">
                <a:solidFill>
                  <a:srgbClr val="2A4C2C"/>
                </a:solidFill>
                <a:latin typeface="Sitka Banner" panose="02000505000000020004" pitchFamily="2" charset="0"/>
              </a:rPr>
              <a:t>rámci řešení projektu NAKI II,  </a:t>
            </a:r>
            <a:r>
              <a:rPr lang="cs-CZ" sz="20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DG18P02OVV057</a:t>
            </a:r>
          </a:p>
          <a:p>
            <a:pPr algn="l">
              <a:spcBef>
                <a:spcPts val="0"/>
              </a:spcBef>
            </a:pPr>
            <a:r>
              <a:rPr lang="cs-CZ" sz="20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Kulturní </a:t>
            </a:r>
            <a:r>
              <a:rPr lang="cs-CZ" sz="20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tradice českého rybářství ve světle jejího využití v cestovním ruchu a </a:t>
            </a:r>
            <a:r>
              <a:rPr lang="cs-CZ" sz="2000" b="1" i="1" dirty="0" err="1" smtClean="0">
                <a:solidFill>
                  <a:srgbClr val="2A4C2C"/>
                </a:solidFill>
                <a:latin typeface="Sitka Banner" panose="02000505000000020004" pitchFamily="2" charset="0"/>
              </a:rPr>
              <a:t>krajinotvorbě</a:t>
            </a:r>
            <a:r>
              <a:rPr lang="cs-CZ" sz="20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.</a:t>
            </a:r>
            <a:endParaRPr lang="cs-CZ" sz="2000" b="1" i="1" dirty="0">
              <a:solidFill>
                <a:srgbClr val="2A4C2C"/>
              </a:solidFill>
              <a:latin typeface="Sitka Banner" panose="02000505000000020004" pitchFamily="2" charset="0"/>
            </a:endParaRPr>
          </a:p>
        </p:txBody>
      </p:sp>
      <p:pic>
        <p:nvPicPr>
          <p:cNvPr id="5" name="Obrázek 4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0800000" y="180000"/>
            <a:ext cx="1007600" cy="9829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277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b="1" dirty="0">
                <a:solidFill>
                  <a:srgbClr val="2A4C2C"/>
                </a:solidFill>
                <a:latin typeface="Sitka Banner" panose="02000505000000020004" pitchFamily="2" charset="0"/>
              </a:rPr>
              <a:t>Kulturní tradice českého rybářství ve světle jejího využití v cestovním ruchu a </a:t>
            </a:r>
            <a:r>
              <a:rPr lang="cs-CZ" b="1" dirty="0" err="1">
                <a:solidFill>
                  <a:srgbClr val="2A4C2C"/>
                </a:solidFill>
                <a:latin typeface="Sitka Banner" panose="02000505000000020004" pitchFamily="2" charset="0"/>
              </a:rPr>
              <a:t>krajinotvorbě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620000"/>
            <a:ext cx="10515600" cy="52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>
                <a:latin typeface="Sitka Banner" panose="02000505000000020004" pitchFamily="2" charset="0"/>
              </a:rPr>
              <a:t>Cíl projektu:</a:t>
            </a:r>
          </a:p>
          <a:p>
            <a:pPr marL="3429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Využití </a:t>
            </a:r>
            <a:r>
              <a:rPr lang="cs-CZ" sz="2400" dirty="0">
                <a:latin typeface="Sitka Banner" panose="02000505000000020004" pitchFamily="2" charset="0"/>
              </a:rPr>
              <a:t>kulturního dědictví – rybářské kultury a navazující </a:t>
            </a:r>
            <a:r>
              <a:rPr lang="cs-CZ" sz="2400" dirty="0" smtClean="0">
                <a:latin typeface="Sitka Banner" panose="02000505000000020004" pitchFamily="2" charset="0"/>
              </a:rPr>
              <a:t>gastronomie </a:t>
            </a:r>
            <a:endParaRPr lang="cs-CZ" sz="2400" dirty="0" smtClean="0">
              <a:latin typeface="Sitka Banner" panose="02000505000000020004" pitchFamily="2" charset="0"/>
            </a:endParaRPr>
          </a:p>
          <a:p>
            <a:pPr marL="3429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Identifikace </a:t>
            </a:r>
            <a:r>
              <a:rPr lang="cs-CZ" sz="2400" dirty="0">
                <a:latin typeface="Sitka Banner" panose="02000505000000020004" pitchFamily="2" charset="0"/>
              </a:rPr>
              <a:t>rybářských </a:t>
            </a:r>
            <a:r>
              <a:rPr lang="cs-CZ" sz="2400" dirty="0" smtClean="0">
                <a:latin typeface="Sitka Banner" panose="02000505000000020004" pitchFamily="2" charset="0"/>
              </a:rPr>
              <a:t>tradic</a:t>
            </a:r>
          </a:p>
          <a:p>
            <a:pPr marL="3429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Hledání </a:t>
            </a:r>
            <a:r>
              <a:rPr lang="cs-CZ" sz="2400" dirty="0">
                <a:latin typeface="Sitka Banner" panose="02000505000000020004" pitchFamily="2" charset="0"/>
              </a:rPr>
              <a:t>cest a forem jejich využití v současné české gastronomii </a:t>
            </a:r>
            <a:r>
              <a:rPr lang="cs-CZ" sz="2400" dirty="0">
                <a:latin typeface="Sitka Banner" panose="02000505000000020004" pitchFamily="2" charset="0"/>
                <a:cs typeface="Calibri" panose="020F0502020204030204" pitchFamily="34" charset="0"/>
              </a:rPr>
              <a:t>→ </a:t>
            </a:r>
            <a:r>
              <a:rPr lang="cs-CZ" sz="2400" dirty="0">
                <a:latin typeface="Sitka Banner" panose="02000505000000020004" pitchFamily="2" charset="0"/>
              </a:rPr>
              <a:t>rozvoj regionů, růst kulturního </a:t>
            </a:r>
            <a:r>
              <a:rPr lang="cs-CZ" sz="2400" dirty="0" smtClean="0">
                <a:latin typeface="Sitka Banner" panose="02000505000000020004" pitchFamily="2" charset="0"/>
              </a:rPr>
              <a:t>turismu</a:t>
            </a:r>
          </a:p>
          <a:p>
            <a:pPr marL="3429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Zpřístupnění </a:t>
            </a:r>
            <a:r>
              <a:rPr lang="cs-CZ" sz="2400" dirty="0">
                <a:latin typeface="Sitka Banner" panose="02000505000000020004" pitchFamily="2" charset="0"/>
              </a:rPr>
              <a:t>tohoto segmentu kulturního dědictví: </a:t>
            </a:r>
          </a:p>
          <a:p>
            <a:pPr marL="684000" lvl="1" indent="-342900">
              <a:buSzPct val="100000"/>
              <a:defRPr/>
            </a:pPr>
            <a:r>
              <a:rPr lang="cs-CZ" dirty="0" smtClean="0">
                <a:latin typeface="Sitka Banner" panose="02000505000000020004" pitchFamily="2" charset="0"/>
              </a:rPr>
              <a:t>Popularizace</a:t>
            </a:r>
            <a:r>
              <a:rPr lang="cs-CZ" dirty="0">
                <a:latin typeface="Sitka Banner" panose="02000505000000020004" pitchFamily="2" charset="0"/>
              </a:rPr>
              <a:t>, osvěta</a:t>
            </a:r>
          </a:p>
          <a:p>
            <a:pPr marL="684000" lvl="1" indent="-342900">
              <a:buSzPct val="100000"/>
              <a:defRPr/>
            </a:pPr>
            <a:r>
              <a:rPr lang="cs-CZ" dirty="0">
                <a:latin typeface="Sitka Banner" panose="02000505000000020004" pitchFamily="2" charset="0"/>
              </a:rPr>
              <a:t>Výstavy, odborné monografie, konference </a:t>
            </a:r>
            <a:r>
              <a:rPr lang="cs-CZ" dirty="0">
                <a:latin typeface="Sitka Banner" panose="02000505000000020004" pitchFamily="2" charset="0"/>
                <a:cs typeface="Calibri" panose="020F0502020204030204" pitchFamily="34" charset="0"/>
              </a:rPr>
              <a:t>&amp; </a:t>
            </a:r>
            <a:r>
              <a:rPr lang="cs-CZ" dirty="0" smtClean="0">
                <a:latin typeface="Sitka Banner" panose="02000505000000020004" pitchFamily="2" charset="0"/>
              </a:rPr>
              <a:t>workshopy</a:t>
            </a:r>
            <a:endParaRPr lang="cs-CZ" dirty="0" smtClean="0">
              <a:latin typeface="Sitka Banner" panose="02000505000000020004" pitchFamily="2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200" b="1" dirty="0" smtClean="0"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de-DE" sz="2200" dirty="0">
              <a:latin typeface="Sitka Banner" panose="02000505000000020004" pitchFamily="2" charset="0"/>
            </a:endParaRPr>
          </a:p>
        </p:txBody>
      </p:sp>
      <p:pic>
        <p:nvPicPr>
          <p:cNvPr id="10" name="Obrázek 9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223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sz="4000" b="1" dirty="0">
                <a:solidFill>
                  <a:srgbClr val="2A4C2C"/>
                </a:solidFill>
                <a:latin typeface="Sitka Banner" panose="02000505000000020004" pitchFamily="2" charset="0"/>
              </a:rPr>
              <a:t>Etapa III. </a:t>
            </a:r>
            <a:br>
              <a:rPr lang="cs-CZ" sz="4000" b="1" dirty="0">
                <a:solidFill>
                  <a:srgbClr val="2A4C2C"/>
                </a:solidFill>
                <a:latin typeface="Sitka Banner" panose="02000505000000020004" pitchFamily="2" charset="0"/>
              </a:rPr>
            </a:br>
            <a:r>
              <a:rPr lang="cs-CZ" b="1" dirty="0">
                <a:solidFill>
                  <a:srgbClr val="2A4C2C"/>
                </a:solidFill>
                <a:latin typeface="Sitka Banner" panose="02000505000000020004" pitchFamily="2" charset="0"/>
              </a:rPr>
              <a:t>Identifikace ryby v kulinární kultuře Čech a Moravy</a:t>
            </a:r>
            <a:r>
              <a:rPr lang="cs-CZ" dirty="0">
                <a:solidFill>
                  <a:srgbClr val="2A4C2C"/>
                </a:solidFill>
                <a:latin typeface="Sitka Banner" panose="02000505000000020004" pitchFamily="2" charset="0"/>
              </a:rPr>
              <a:t> 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620000"/>
            <a:ext cx="10515600" cy="5220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400" b="1" dirty="0">
                <a:latin typeface="Sitka Banner" panose="02000505000000020004" pitchFamily="2" charset="0"/>
              </a:rPr>
              <a:t>Cíl etapy</a:t>
            </a:r>
            <a:r>
              <a:rPr lang="cs-CZ" sz="2400" dirty="0">
                <a:latin typeface="Sitka Banner" panose="02000505000000020004" pitchFamily="2" charset="0"/>
              </a:rPr>
              <a:t>:</a:t>
            </a: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Zmapování kulinárního dědictví a gastronomických tradic spojených s rybářskou kulturou</a:t>
            </a: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Revitalizace gastronomických tradic české společnosti využívajících rybu </a:t>
            </a:r>
          </a:p>
          <a:p>
            <a:pPr marL="0" indent="0">
              <a:buClr>
                <a:srgbClr val="442C02"/>
              </a:buClr>
              <a:buSzPct val="100000"/>
              <a:buNone/>
              <a:defRPr/>
            </a:pPr>
            <a:r>
              <a:rPr lang="cs-CZ" sz="2400" b="1" dirty="0">
                <a:latin typeface="Sitka Banner" panose="02000505000000020004" pitchFamily="2" charset="0"/>
              </a:rPr>
              <a:t>Metody</a:t>
            </a:r>
            <a:r>
              <a:rPr lang="cs-CZ" sz="2400" dirty="0">
                <a:latin typeface="Sitka Banner" panose="02000505000000020004" pitchFamily="2" charset="0"/>
              </a:rPr>
              <a:t>:</a:t>
            </a: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Výzkum, dokumentace </a:t>
            </a:r>
            <a:r>
              <a:rPr lang="cs-CZ" sz="2400" dirty="0">
                <a:latin typeface="Sitka Banner" panose="02000505000000020004" pitchFamily="2" charset="0"/>
                <a:cs typeface="Calibri" panose="020F0502020204030204" pitchFamily="34" charset="0"/>
              </a:rPr>
              <a:t>&amp; </a:t>
            </a:r>
            <a:r>
              <a:rPr lang="cs-CZ" sz="2400" dirty="0">
                <a:latin typeface="Sitka Banner" panose="02000505000000020004" pitchFamily="2" charset="0"/>
              </a:rPr>
              <a:t>identifikace tradičních rybích pokrmů</a:t>
            </a: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Prezentace výsledků </a:t>
            </a:r>
            <a:r>
              <a:rPr lang="cs-CZ" sz="2400" dirty="0">
                <a:latin typeface="Sitka Banner" panose="02000505000000020004" pitchFamily="2" charset="0"/>
                <a:cs typeface="Calibri" panose="020F0502020204030204" pitchFamily="34" charset="0"/>
              </a:rPr>
              <a:t>&amp;</a:t>
            </a:r>
            <a:r>
              <a:rPr lang="cs-CZ" sz="2400" dirty="0">
                <a:latin typeface="Sitka Banner" panose="02000505000000020004" pitchFamily="2" charset="0"/>
              </a:rPr>
              <a:t> edukace hodnot kulinárního dědictví</a:t>
            </a:r>
          </a:p>
          <a:p>
            <a:pPr marL="455400" lvl="1" indent="0">
              <a:buClr>
                <a:srgbClr val="F7A611">
                  <a:lumMod val="50000"/>
                </a:srgbClr>
              </a:buClr>
              <a:buSzPct val="100000"/>
              <a:buNone/>
              <a:defRPr/>
            </a:pPr>
            <a:r>
              <a:rPr lang="cs-CZ" dirty="0">
                <a:latin typeface="Sitka Banner" panose="02000505000000020004" pitchFamily="2" charset="0"/>
                <a:cs typeface="Calibri" panose="020F0502020204030204" pitchFamily="34" charset="0"/>
              </a:rPr>
              <a:t>→ → → → → → →</a:t>
            </a:r>
            <a:endParaRPr lang="cs-CZ" dirty="0">
              <a:latin typeface="Sitka Banner" panose="02000505000000020004" pitchFamily="2" charset="0"/>
            </a:endParaRPr>
          </a:p>
          <a:p>
            <a:pPr marL="2268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Aplikace získaných poznatků do praktické roviny </a:t>
            </a:r>
          </a:p>
          <a:p>
            <a:pPr marL="2268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Prohloubení </a:t>
            </a:r>
            <a:r>
              <a:rPr lang="cs-CZ" sz="2400" dirty="0">
                <a:latin typeface="Sitka Banner" panose="02000505000000020004" pitchFamily="2" charset="0"/>
              </a:rPr>
              <a:t>znalosti uživatelů</a:t>
            </a:r>
          </a:p>
          <a:p>
            <a:pPr marL="2268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Uplatnění </a:t>
            </a:r>
            <a:r>
              <a:rPr lang="cs-CZ" sz="2400" dirty="0">
                <a:latin typeface="Sitka Banner" panose="02000505000000020004" pitchFamily="2" charset="0"/>
              </a:rPr>
              <a:t>tradičních i nových receptur</a:t>
            </a:r>
          </a:p>
          <a:p>
            <a:pPr marL="2268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Inovace nabídky v gastronomické </a:t>
            </a:r>
            <a:r>
              <a:rPr lang="cs-CZ" sz="2400" dirty="0" smtClean="0">
                <a:latin typeface="Sitka Banner" panose="02000505000000020004" pitchFamily="2" charset="0"/>
              </a:rPr>
              <a:t>praxi</a:t>
            </a:r>
          </a:p>
          <a:p>
            <a:pPr marL="226800" indent="-342900">
              <a:buSzPct val="100000"/>
              <a:defRPr/>
            </a:pPr>
            <a:r>
              <a:rPr lang="cs-CZ" sz="2400" dirty="0" smtClean="0">
                <a:latin typeface="Sitka Banner" panose="02000505000000020004" pitchFamily="2" charset="0"/>
              </a:rPr>
              <a:t>Prohloubení </a:t>
            </a:r>
            <a:r>
              <a:rPr lang="cs-CZ" sz="2400" dirty="0">
                <a:latin typeface="Sitka Banner" panose="02000505000000020004" pitchFamily="2" charset="0"/>
              </a:rPr>
              <a:t>znalosti </a:t>
            </a:r>
            <a:r>
              <a:rPr lang="cs-CZ" sz="2400" dirty="0" smtClean="0">
                <a:latin typeface="Sitka Banner" panose="02000505000000020004" pitchFamily="2" charset="0"/>
              </a:rPr>
              <a:t>uživatelů</a:t>
            </a:r>
            <a:endParaRPr lang="cs-CZ" sz="2400" b="1" dirty="0" smtClean="0"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de-DE" sz="2200" dirty="0">
              <a:latin typeface="Sitka Banner" panose="02000505000000020004" pitchFamily="2" charset="0"/>
            </a:endParaRPr>
          </a:p>
        </p:txBody>
      </p:sp>
      <p:pic>
        <p:nvPicPr>
          <p:cNvPr id="6" name="Obrázek 5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459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b="1" dirty="0">
                <a:solidFill>
                  <a:srgbClr val="2A4C2C"/>
                </a:solidFill>
                <a:latin typeface="Sitka Banner" panose="02000505000000020004" pitchFamily="2" charset="0"/>
              </a:rPr>
              <a:t>Prezentační a edukační workshop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620000"/>
            <a:ext cx="10515600" cy="52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Sitka Banner" panose="02000505000000020004" pitchFamily="2" charset="0"/>
              </a:rPr>
              <a:t>Cíl workshopu</a:t>
            </a:r>
            <a:r>
              <a:rPr lang="cs-CZ" sz="2400" dirty="0">
                <a:latin typeface="Sitka Banner" panose="02000505000000020004" pitchFamily="2" charset="0"/>
              </a:rPr>
              <a:t>:</a:t>
            </a:r>
          </a:p>
          <a:p>
            <a:pPr marL="342900" indent="-342900">
              <a:buSzPct val="100000"/>
              <a:defRPr/>
            </a:pPr>
            <a:r>
              <a:rPr lang="cs-CZ" sz="2400" spc="100" dirty="0">
                <a:latin typeface="Sitka Banner" panose="02000505000000020004" pitchFamily="2" charset="0"/>
                <a:cs typeface="Calibri" panose="020F0502020204030204" pitchFamily="34" charset="0"/>
              </a:rPr>
              <a:t>Aplikace </a:t>
            </a:r>
            <a:r>
              <a:rPr lang="cs-CZ" sz="24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aktuálních výsledků </a:t>
            </a:r>
            <a:r>
              <a:rPr lang="cs-CZ" sz="2400" dirty="0">
                <a:latin typeface="Sitka Banner" panose="02000505000000020004" pitchFamily="2" charset="0"/>
              </a:rPr>
              <a:t>teoretického </a:t>
            </a:r>
            <a:r>
              <a:rPr lang="cs-CZ" sz="2400" dirty="0" smtClean="0">
                <a:latin typeface="Sitka Banner" panose="02000505000000020004" pitchFamily="2" charset="0"/>
              </a:rPr>
              <a:t>interdisciplinárního </a:t>
            </a:r>
            <a:r>
              <a:rPr lang="cs-CZ" sz="24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výzkumu </a:t>
            </a:r>
            <a:r>
              <a:rPr lang="cs-CZ" sz="20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(</a:t>
            </a:r>
            <a:r>
              <a:rPr lang="cs-CZ" sz="2000" dirty="0" smtClean="0">
                <a:latin typeface="Sitka Banner" panose="02000505000000020004" pitchFamily="2" charset="0"/>
              </a:rPr>
              <a:t>akcent </a:t>
            </a:r>
            <a:r>
              <a:rPr lang="cs-CZ" sz="2000" dirty="0">
                <a:latin typeface="Sitka Banner" panose="02000505000000020004" pitchFamily="2" charset="0"/>
              </a:rPr>
              <a:t>na analýzu a hodnocení písemných </a:t>
            </a:r>
            <a:r>
              <a:rPr lang="cs-CZ" sz="2000" dirty="0" smtClean="0">
                <a:latin typeface="Sitka Banner" panose="02000505000000020004" pitchFamily="2" charset="0"/>
              </a:rPr>
              <a:t>pramenů, orálních </a:t>
            </a:r>
            <a:r>
              <a:rPr lang="cs-CZ" sz="2000" dirty="0">
                <a:latin typeface="Sitka Banner" panose="02000505000000020004" pitchFamily="2" charset="0"/>
              </a:rPr>
              <a:t>výpovědí, </a:t>
            </a:r>
            <a:r>
              <a:rPr lang="cs-CZ" sz="2000" dirty="0" smtClean="0">
                <a:latin typeface="Sitka Banner" panose="02000505000000020004" pitchFamily="2" charset="0"/>
              </a:rPr>
              <a:t>zjištění </a:t>
            </a:r>
            <a:r>
              <a:rPr lang="cs-CZ" sz="2000" dirty="0">
                <a:latin typeface="Sitka Banner" panose="02000505000000020004" pitchFamily="2" charset="0"/>
              </a:rPr>
              <a:t>terénní dokumentace </a:t>
            </a:r>
            <a:r>
              <a:rPr lang="cs-CZ" sz="20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)</a:t>
            </a:r>
            <a:endParaRPr lang="cs-CZ" sz="2000" spc="100" dirty="0">
              <a:latin typeface="Sitka Banner" panose="02000505000000020004" pitchFamily="2" charset="0"/>
              <a:cs typeface="Calibri" panose="020F0502020204030204" pitchFamily="34" charset="0"/>
            </a:endParaRP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Prezentace tradičního pojetí přípravy rybích pokrmů pro štědrovečerní </a:t>
            </a:r>
            <a:r>
              <a:rPr lang="cs-CZ" sz="2400" dirty="0" smtClean="0">
                <a:latin typeface="Sitka Banner" panose="02000505000000020004" pitchFamily="2" charset="0"/>
              </a:rPr>
              <a:t>tabuli</a:t>
            </a:r>
          </a:p>
          <a:p>
            <a:pPr marL="342900" indent="-342900">
              <a:buSzPct val="100000"/>
              <a:defRPr/>
            </a:pPr>
            <a:r>
              <a:rPr lang="cs-CZ" sz="24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Experimentální </a:t>
            </a:r>
            <a:r>
              <a:rPr lang="cs-CZ" sz="2400" spc="100" dirty="0">
                <a:latin typeface="Sitka Banner" panose="02000505000000020004" pitchFamily="2" charset="0"/>
                <a:cs typeface="Calibri" panose="020F0502020204030204" pitchFamily="34" charset="0"/>
              </a:rPr>
              <a:t>ověření receptur a technologií</a:t>
            </a:r>
          </a:p>
          <a:p>
            <a:pPr marL="342900" indent="-342900">
              <a:buSzPct val="100000"/>
              <a:defRPr/>
            </a:pPr>
            <a:r>
              <a:rPr lang="cs-CZ" sz="2400" spc="100" dirty="0">
                <a:latin typeface="Sitka Banner" panose="02000505000000020004" pitchFamily="2" charset="0"/>
                <a:cs typeface="Calibri" panose="020F0502020204030204" pitchFamily="34" charset="0"/>
              </a:rPr>
              <a:t>Příprava maximálně věrných tradičních pokrmů </a:t>
            </a:r>
            <a:r>
              <a:rPr lang="cs-CZ" sz="20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(</a:t>
            </a:r>
            <a:r>
              <a:rPr lang="cs-CZ" sz="2000" dirty="0">
                <a:latin typeface="Sitka Banner" panose="02000505000000020004" pitchFamily="2" charset="0"/>
              </a:rPr>
              <a:t>na příkladu vybraných receptů z kuchařských knih autorů, kteří ovlivnili vývoj kulinárních tradic českých </a:t>
            </a:r>
            <a:r>
              <a:rPr lang="cs-CZ" sz="2000" dirty="0" smtClean="0">
                <a:latin typeface="Sitka Banner" panose="02000505000000020004" pitchFamily="2" charset="0"/>
              </a:rPr>
              <a:t>zemí</a:t>
            </a:r>
            <a:r>
              <a:rPr lang="cs-CZ" sz="2000" spc="100" dirty="0" smtClean="0">
                <a:latin typeface="Sitka Banner" panose="02000505000000020004" pitchFamily="2" charset="0"/>
                <a:cs typeface="Calibri" panose="020F0502020204030204" pitchFamily="34" charset="0"/>
              </a:rPr>
              <a:t>)</a:t>
            </a:r>
            <a:endParaRPr lang="cs-CZ" sz="2000" spc="100" dirty="0">
              <a:latin typeface="Sitka Banner" panose="02000505000000020004" pitchFamily="2" charset="0"/>
              <a:cs typeface="Calibri" panose="020F0502020204030204" pitchFamily="34" charset="0"/>
            </a:endParaRPr>
          </a:p>
          <a:p>
            <a:pPr marL="342900" lvl="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Edukace kulinárního dědictví s cílem vnímání kulinárních tradic, rozvoje národní gastronomie a cestovního ruchu</a:t>
            </a:r>
          </a:p>
          <a:p>
            <a:pPr marL="342900" indent="-342900"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Možnosti </a:t>
            </a:r>
            <a:r>
              <a:rPr lang="cs-CZ" sz="2400" dirty="0" smtClean="0">
                <a:latin typeface="Sitka Banner" panose="02000505000000020004" pitchFamily="2" charset="0"/>
              </a:rPr>
              <a:t>aplikace původních </a:t>
            </a:r>
            <a:r>
              <a:rPr lang="cs-CZ" sz="2400" dirty="0">
                <a:latin typeface="Sitka Banner" panose="02000505000000020004" pitchFamily="2" charset="0"/>
              </a:rPr>
              <a:t>receptur </a:t>
            </a:r>
            <a:r>
              <a:rPr lang="cs-CZ" sz="2400" dirty="0" smtClean="0">
                <a:latin typeface="Sitka Banner" panose="02000505000000020004" pitchFamily="2" charset="0"/>
              </a:rPr>
              <a:t>v </a:t>
            </a:r>
            <a:r>
              <a:rPr lang="cs-CZ" sz="2400" dirty="0">
                <a:latin typeface="Sitka Banner" panose="02000505000000020004" pitchFamily="2" charset="0"/>
              </a:rPr>
              <a:t>současné </a:t>
            </a:r>
            <a:r>
              <a:rPr lang="cs-CZ" sz="2400" dirty="0" smtClean="0">
                <a:latin typeface="Sitka Banner" panose="02000505000000020004" pitchFamily="2" charset="0"/>
              </a:rPr>
              <a:t>veřejné i privátní praxi </a:t>
            </a:r>
            <a:r>
              <a:rPr lang="cs-CZ" sz="2400" dirty="0">
                <a:latin typeface="Sitka Banner" panose="02000505000000020004" pitchFamily="2" charset="0"/>
              </a:rPr>
              <a:t>s cílem jejich uchování jako kulturních </a:t>
            </a:r>
            <a:r>
              <a:rPr lang="cs-CZ" sz="2400" dirty="0" smtClean="0">
                <a:latin typeface="Sitka Banner" panose="02000505000000020004" pitchFamily="2" charset="0"/>
              </a:rPr>
              <a:t>hodnot</a:t>
            </a:r>
          </a:p>
          <a:p>
            <a:pPr marL="0" indent="0">
              <a:buNone/>
            </a:pPr>
            <a:endParaRPr lang="de-DE" sz="2200" dirty="0">
              <a:latin typeface="Sitka Banner" panose="02000505000000020004" pitchFamily="2" charset="0"/>
            </a:endParaRPr>
          </a:p>
        </p:txBody>
      </p:sp>
      <p:pic>
        <p:nvPicPr>
          <p:cNvPr id="6" name="Obrázek 5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785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b="1" dirty="0">
                <a:solidFill>
                  <a:srgbClr val="2A4C2C"/>
                </a:solidFill>
                <a:latin typeface="Sitka Banner" panose="02000505000000020004" pitchFamily="2" charset="0"/>
              </a:rPr>
              <a:t>PŘÍKLADOVÉ POKRMY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620000"/>
            <a:ext cx="10515600" cy="5220000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Rybí polévka (</a:t>
            </a:r>
            <a:r>
              <a:rPr lang="cs-CZ" sz="2400" b="1" dirty="0" err="1">
                <a:solidFill>
                  <a:srgbClr val="2A4C2C"/>
                </a:solidFill>
                <a:latin typeface="Sitka Banner" panose="02000505000000020004" pitchFamily="2" charset="0"/>
              </a:rPr>
              <a:t>Sandtnerová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, 1946)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Rybí salát (Šroubek, 1935)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Štika na modro (Rettigová, 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1826)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Kapr na černo, litický knedlík (Rettigová, 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1826; </a:t>
            </a:r>
            <a:r>
              <a:rPr lang="cs-CZ" sz="2400" b="1" dirty="0" err="1" smtClean="0">
                <a:solidFill>
                  <a:srgbClr val="2A4C2C"/>
                </a:solidFill>
                <a:latin typeface="Sitka Banner" panose="02000505000000020004" pitchFamily="2" charset="0"/>
              </a:rPr>
              <a:t>Sandtnerová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 1946)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Smažený kapr, bramborový salát (Šroubek, 1935)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Rakový nákyp (Rettigová, 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1826)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de-DE" sz="2200" dirty="0">
              <a:latin typeface="Sitka Banner" panose="02000505000000020004" pitchFamily="2" charset="0"/>
            </a:endParaRPr>
          </a:p>
        </p:txBody>
      </p:sp>
      <p:pic>
        <p:nvPicPr>
          <p:cNvPr id="6" name="Obrázek 5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429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b="1" dirty="0">
                <a:solidFill>
                  <a:srgbClr val="2A4C2C"/>
                </a:solidFill>
                <a:latin typeface="Sitka Banner" panose="02000505000000020004" pitchFamily="2" charset="0"/>
              </a:rPr>
              <a:t>Prezentační a edukační workshop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620000"/>
            <a:ext cx="10515600" cy="522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latin typeface="Sitka Banner" panose="02000505000000020004" pitchFamily="2" charset="0"/>
              </a:rPr>
              <a:t>Plánovaný program</a:t>
            </a:r>
            <a:r>
              <a:rPr lang="cs-CZ" sz="2400" dirty="0">
                <a:latin typeface="Sitka Banner" panose="02000505000000020004" pitchFamily="2" charset="0"/>
              </a:rPr>
              <a:t>:</a:t>
            </a:r>
          </a:p>
          <a:p>
            <a:pPr marL="342900" indent="-342900">
              <a:spcBef>
                <a:spcPts val="600"/>
              </a:spcBef>
              <a:buClr>
                <a:srgbClr val="442C02"/>
              </a:buClr>
              <a:buSzPct val="100000"/>
              <a:defRPr/>
            </a:pPr>
            <a:r>
              <a:rPr lang="cs-CZ" sz="2400" spc="100" dirty="0">
                <a:latin typeface="Sitka Banner" panose="02000505000000020004" pitchFamily="2" charset="0"/>
              </a:rPr>
              <a:t>Teoretická část – představení </a:t>
            </a:r>
            <a:r>
              <a:rPr lang="cs-CZ" sz="2400" dirty="0">
                <a:latin typeface="Sitka Banner" panose="02000505000000020004" pitchFamily="2" charset="0"/>
              </a:rPr>
              <a:t>gastronomických tradic spojených s rybářskou kulturou (aktuální výsledky interdisciplinárního výzkumu)</a:t>
            </a:r>
          </a:p>
          <a:p>
            <a:pPr marL="342900" indent="-342900">
              <a:spcBef>
                <a:spcPts val="600"/>
              </a:spcBef>
              <a:buClr>
                <a:srgbClr val="442C02"/>
              </a:buClr>
              <a:buSzPct val="100000"/>
              <a:defRPr/>
            </a:pPr>
            <a:r>
              <a:rPr lang="cs-CZ" sz="2400" spc="100" dirty="0">
                <a:latin typeface="Sitka Banner" panose="02000505000000020004" pitchFamily="2" charset="0"/>
              </a:rPr>
              <a:t>Prezentace </a:t>
            </a:r>
            <a:r>
              <a:rPr lang="cs-CZ" sz="2400" dirty="0">
                <a:latin typeface="Sitka Banner" panose="02000505000000020004" pitchFamily="2" charset="0"/>
              </a:rPr>
              <a:t>ochutnávek</a:t>
            </a:r>
          </a:p>
          <a:p>
            <a:pPr marL="342900" indent="-342900">
              <a:spcBef>
                <a:spcPts val="600"/>
              </a:spcBef>
              <a:buClr>
                <a:srgbClr val="442C02"/>
              </a:buClr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Praktická část – příprava vybraných rybích pokrmů</a:t>
            </a:r>
          </a:p>
          <a:p>
            <a:pPr marL="800100" lvl="1" indent="-342900">
              <a:spcBef>
                <a:spcPts val="600"/>
              </a:spcBef>
              <a:buClr>
                <a:srgbClr val="442C02"/>
              </a:buClr>
              <a:buSzPct val="100000"/>
              <a:defRPr/>
            </a:pPr>
            <a:endParaRPr lang="cs-CZ" spc="100" dirty="0">
              <a:latin typeface="Sitka Banner" panose="02000505000000020004" pitchFamily="2" charset="0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Clr>
                <a:srgbClr val="442C02"/>
              </a:buClr>
              <a:buSzPct val="100000"/>
              <a:buNone/>
              <a:defRPr/>
            </a:pPr>
            <a:r>
              <a:rPr lang="cs-CZ" sz="2400" b="1" spc="100" dirty="0">
                <a:latin typeface="Sitka Banner" panose="02000505000000020004" pitchFamily="2" charset="0"/>
              </a:rPr>
              <a:t>Modifikovaný program</a:t>
            </a:r>
            <a:r>
              <a:rPr lang="cs-CZ" sz="2400" spc="100" dirty="0">
                <a:latin typeface="Sitka Banner" panose="02000505000000020004" pitchFamily="2" charset="0"/>
              </a:rPr>
              <a:t>:</a:t>
            </a:r>
            <a:endParaRPr lang="cs-CZ" sz="2400" b="1" spc="100" dirty="0">
              <a:latin typeface="Sitka Banner" panose="02000505000000020004" pitchFamily="2" charset="0"/>
            </a:endParaRPr>
          </a:p>
          <a:p>
            <a:pPr marL="342900" indent="-342900">
              <a:spcBef>
                <a:spcPts val="600"/>
              </a:spcBef>
              <a:buClr>
                <a:srgbClr val="442C02"/>
              </a:buClr>
              <a:buSzPct val="100000"/>
              <a:defRPr/>
            </a:pPr>
            <a:r>
              <a:rPr lang="cs-CZ" sz="2400" dirty="0">
                <a:latin typeface="Sitka Banner" panose="02000505000000020004" pitchFamily="2" charset="0"/>
              </a:rPr>
              <a:t>Videozáznam experimentální přípravy a prezentace</a:t>
            </a:r>
            <a:r>
              <a:rPr lang="cs-CZ" dirty="0">
                <a:latin typeface="Sitka Banner" panose="02000505000000020004" pitchFamily="2" charset="0"/>
              </a:rPr>
              <a:t> </a:t>
            </a:r>
            <a:endParaRPr lang="cs-CZ" dirty="0" smtClean="0">
              <a:latin typeface="Sitka Banner" panose="02000505000000020004" pitchFamily="2" charset="0"/>
            </a:endParaRPr>
          </a:p>
          <a:p>
            <a:pPr marL="0" indent="0">
              <a:buNone/>
            </a:pPr>
            <a:endParaRPr lang="de-DE" sz="2200" dirty="0">
              <a:latin typeface="Sitka Banner" panose="02000505000000020004" pitchFamily="2" charset="0"/>
            </a:endParaRPr>
          </a:p>
        </p:txBody>
      </p:sp>
      <p:pic>
        <p:nvPicPr>
          <p:cNvPr id="6" name="Obrázek 5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184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3">
              <a:alphaModFix amt="5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0" y="180000"/>
            <a:ext cx="12168000" cy="132556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buClr>
                <a:srgbClr val="442C02"/>
              </a:buClr>
              <a:buSzPct val="100000"/>
              <a:defRPr/>
            </a:pPr>
            <a:r>
              <a:rPr lang="cs-CZ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PROGRAM</a:t>
            </a:r>
            <a:endParaRPr lang="cs-CZ" b="1" dirty="0">
              <a:solidFill>
                <a:srgbClr val="442C02"/>
              </a:solidFill>
              <a:latin typeface="Constantia"/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900000" y="1296000"/>
            <a:ext cx="10515600" cy="554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 smtClean="0">
                <a:latin typeface="Sitka Banner" panose="02000505000000020004" pitchFamily="2" charset="0"/>
              </a:rPr>
              <a:t>10</a:t>
            </a:r>
            <a:r>
              <a:rPr lang="cs-CZ" sz="2600" b="1" baseline="30000" dirty="0" smtClean="0">
                <a:latin typeface="Sitka Banner" panose="02000505000000020004" pitchFamily="2" charset="0"/>
              </a:rPr>
              <a:t>00</a:t>
            </a:r>
            <a:r>
              <a:rPr lang="cs-CZ" sz="2600" b="1" dirty="0" smtClean="0">
                <a:latin typeface="Sitka Banner" panose="02000505000000020004" pitchFamily="2" charset="0"/>
              </a:rPr>
              <a:t> </a:t>
            </a:r>
            <a:r>
              <a:rPr lang="cs-CZ" sz="2600" b="1" dirty="0">
                <a:latin typeface="Sitka Banner" panose="02000505000000020004" pitchFamily="2" charset="0"/>
              </a:rPr>
              <a:t>– Zahájení workshopu</a:t>
            </a:r>
            <a:endParaRPr lang="de-DE" sz="2600" b="1" dirty="0"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600" b="1" dirty="0">
                <a:latin typeface="Sitka Banner" panose="02000505000000020004" pitchFamily="2" charset="0"/>
              </a:rPr>
              <a:t>10</a:t>
            </a:r>
            <a:r>
              <a:rPr lang="cs-CZ" sz="2600" b="1" baseline="30000" dirty="0">
                <a:latin typeface="Sitka Banner" panose="02000505000000020004" pitchFamily="2" charset="0"/>
              </a:rPr>
              <a:t>15</a:t>
            </a:r>
            <a:r>
              <a:rPr lang="cs-CZ" sz="2600" b="1" dirty="0">
                <a:latin typeface="Sitka Banner" panose="02000505000000020004" pitchFamily="2" charset="0"/>
              </a:rPr>
              <a:t> – Teoretická část workshopu</a:t>
            </a:r>
            <a:endParaRPr lang="de-DE" sz="2600" b="1" dirty="0">
              <a:latin typeface="Sitka Banner" panose="02000505000000020004" pitchFamily="2" charset="0"/>
            </a:endParaRPr>
          </a:p>
          <a:p>
            <a:pPr marL="0" indent="0" defTabSz="828000">
              <a:buNone/>
            </a:pPr>
            <a:r>
              <a:rPr lang="cs-CZ" sz="2600" i="1" dirty="0" smtClean="0">
                <a:latin typeface="Sitka Banner" panose="02000505000000020004" pitchFamily="2" charset="0"/>
              </a:rPr>
              <a:t>	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Ryba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v křesťanské symbolice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 (Mgr. Igor </a:t>
            </a:r>
            <a:r>
              <a:rPr lang="cs-CZ" sz="2400" b="1" dirty="0" err="1">
                <a:solidFill>
                  <a:srgbClr val="2A4C2C"/>
                </a:solidFill>
                <a:latin typeface="Sitka Banner" panose="02000505000000020004" pitchFamily="2" charset="0"/>
              </a:rPr>
              <a:t>Zmeták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, Ph.D</a:t>
            </a:r>
            <a:r>
              <a:rPr lang="cs-CZ" sz="24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.)</a:t>
            </a:r>
            <a:endParaRPr lang="cs-CZ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 defTabSz="828000">
              <a:buNone/>
            </a:pP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	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Ryby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a vodní živočichové se zřetelem na postní a vánoční stravování v 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	kuchařských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příručkách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 (prof. PhDr. Irena </a:t>
            </a:r>
            <a:r>
              <a:rPr lang="cs-CZ" sz="2400" b="1" dirty="0" err="1">
                <a:solidFill>
                  <a:srgbClr val="2A4C2C"/>
                </a:solidFill>
                <a:latin typeface="Sitka Banner" panose="02000505000000020004" pitchFamily="2" charset="0"/>
              </a:rPr>
              <a:t>Korbelářová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, Dr.)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	Rybí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kuchyně na příkladu stěžejních kuchařských knih české provenience a 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	možnosti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jejich aplikace v současné praxi</a:t>
            </a:r>
            <a:r>
              <a:rPr lang="cs-CZ" sz="2400" b="1" dirty="0">
                <a:solidFill>
                  <a:srgbClr val="2A4C2C"/>
                </a:solidFill>
                <a:latin typeface="Sitka Banner" panose="02000505000000020004" pitchFamily="2" charset="0"/>
              </a:rPr>
              <a:t> (PhDr. Radmila Dluhošová, Ph.D.)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600" b="1" dirty="0">
                <a:latin typeface="Sitka Banner" panose="02000505000000020004" pitchFamily="2" charset="0"/>
              </a:rPr>
              <a:t>11</a:t>
            </a:r>
            <a:r>
              <a:rPr lang="cs-CZ" sz="2600" b="1" baseline="30000" dirty="0">
                <a:latin typeface="Sitka Banner" panose="02000505000000020004" pitchFamily="2" charset="0"/>
              </a:rPr>
              <a:t>15</a:t>
            </a:r>
            <a:r>
              <a:rPr lang="cs-CZ" sz="2600" b="1" dirty="0">
                <a:latin typeface="Sitka Banner" panose="02000505000000020004" pitchFamily="2" charset="0"/>
              </a:rPr>
              <a:t> – Praktická část workshopu</a:t>
            </a:r>
            <a:endParaRPr lang="de-DE" sz="2600" b="1" dirty="0"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600" i="1" dirty="0" smtClean="0">
                <a:latin typeface="Sitka Banner" panose="02000505000000020004" pitchFamily="2" charset="0"/>
              </a:rPr>
              <a:t>	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Vánoční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rybí pokrmy s potenciálem českého kulinárního dědictví. </a:t>
            </a:r>
            <a:r>
              <a:rPr lang="cs-CZ" sz="2400" b="1" i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	Experimentální příprava </a:t>
            </a:r>
            <a:r>
              <a:rPr lang="cs-CZ" sz="2400" b="1" i="1" dirty="0">
                <a:solidFill>
                  <a:srgbClr val="2A4C2C"/>
                </a:solidFill>
                <a:latin typeface="Sitka Banner" panose="02000505000000020004" pitchFamily="2" charset="0"/>
              </a:rPr>
              <a:t>a prezentace (s videoprogramem)</a:t>
            </a:r>
            <a:endParaRPr lang="de-DE" sz="24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600" b="1" dirty="0">
                <a:latin typeface="Sitka Banner" panose="02000505000000020004" pitchFamily="2" charset="0"/>
              </a:rPr>
              <a:t>11</a:t>
            </a:r>
            <a:r>
              <a:rPr lang="cs-CZ" sz="2600" b="1" baseline="30000" dirty="0">
                <a:latin typeface="Sitka Banner" panose="02000505000000020004" pitchFamily="2" charset="0"/>
              </a:rPr>
              <a:t>45</a:t>
            </a:r>
            <a:r>
              <a:rPr lang="cs-CZ" sz="2600" b="1" dirty="0">
                <a:latin typeface="Sitka Banner" panose="02000505000000020004" pitchFamily="2" charset="0"/>
              </a:rPr>
              <a:t> – ODBORNÁ DISKUSE, NÁMĚTY PRO APLIKACI V PRAXI</a:t>
            </a:r>
            <a:endParaRPr lang="de-DE" sz="2600" b="1" dirty="0">
              <a:latin typeface="Sitka Banner" panose="02000505000000020004" pitchFamily="2" charset="0"/>
            </a:endParaRPr>
          </a:p>
          <a:p>
            <a:pPr marL="0" indent="0">
              <a:buNone/>
            </a:pPr>
            <a:r>
              <a:rPr lang="cs-CZ" sz="2600" b="1" dirty="0">
                <a:latin typeface="Sitka Banner" panose="02000505000000020004" pitchFamily="2" charset="0"/>
              </a:rPr>
              <a:t>12</a:t>
            </a:r>
            <a:r>
              <a:rPr lang="cs-CZ" sz="2600" b="1" baseline="30000" dirty="0">
                <a:latin typeface="Sitka Banner" panose="02000505000000020004" pitchFamily="2" charset="0"/>
              </a:rPr>
              <a:t>00</a:t>
            </a:r>
            <a:r>
              <a:rPr lang="cs-CZ" sz="2600" b="1" dirty="0">
                <a:latin typeface="Sitka Banner" panose="02000505000000020004" pitchFamily="2" charset="0"/>
              </a:rPr>
              <a:t> – ZÁVĚR </a:t>
            </a:r>
            <a:r>
              <a:rPr lang="cs-CZ" sz="2600" b="1" dirty="0" smtClean="0">
                <a:latin typeface="Sitka Banner" panose="02000505000000020004" pitchFamily="2" charset="0"/>
              </a:rPr>
              <a:t>WORKSHOPU</a:t>
            </a:r>
            <a:endParaRPr lang="de-DE" sz="2600" b="1" dirty="0">
              <a:latin typeface="Sitka Banner" panose="02000505000000020004" pitchFamily="2" charset="0"/>
            </a:endParaRPr>
          </a:p>
        </p:txBody>
      </p:sp>
      <p:pic>
        <p:nvPicPr>
          <p:cNvPr id="6" name="Obrázek 5" descr="Výsledek obrázku pro slezská univerzita logo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1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29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5400000"/>
            <a:ext cx="10515600" cy="122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1" dirty="0" smtClean="0">
                <a:solidFill>
                  <a:srgbClr val="2A4C2C"/>
                </a:solidFill>
                <a:latin typeface="Sitka Banner" panose="02000505000000020004" pitchFamily="2" charset="0"/>
              </a:rPr>
              <a:t>DĚKUJI ZA POZORNOST</a:t>
            </a:r>
            <a:endParaRPr lang="de-DE" sz="8000" b="1" dirty="0">
              <a:solidFill>
                <a:srgbClr val="2A4C2C"/>
              </a:solidFill>
              <a:latin typeface="Sitka Banner" panose="02000505000000020004" pitchFamily="2" charset="0"/>
            </a:endParaRPr>
          </a:p>
        </p:txBody>
      </p:sp>
      <p:pic>
        <p:nvPicPr>
          <p:cNvPr id="5" name="Obrázek 4" descr="Výsledek obrázku pro slezská univerzita logo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455" r="363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72"/>
          <a:stretch/>
        </p:blipFill>
        <p:spPr bwMode="auto">
          <a:xfrm>
            <a:off x="11160000" y="5832000"/>
            <a:ext cx="885630" cy="86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905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</Words>
  <Application>Microsoft Office PowerPoint</Application>
  <PresentationFormat>Širokoúhlá obrazovka</PresentationFormat>
  <Paragraphs>66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Constantia</vt:lpstr>
      <vt:lpstr>Sitka Banner</vt:lpstr>
      <vt:lpstr>Wingdings 2</vt:lpstr>
      <vt:lpstr>Motiv Office</vt:lpstr>
      <vt:lpstr>Prezentace aplikace PowerPoint</vt:lpstr>
      <vt:lpstr>Kulturní tradice českého rybářství ve světle jejího využití v cestovním ruchu a krajinotvorbě</vt:lpstr>
      <vt:lpstr>Etapa III.  Identifikace ryby v kulinární kultuře Čech a Moravy </vt:lpstr>
      <vt:lpstr>Prezentační a edukační workshop</vt:lpstr>
      <vt:lpstr>PŘÍKLADOVÉ POKRMY</vt:lpstr>
      <vt:lpstr>Prezentační a edukační workshop</vt:lpstr>
      <vt:lpstr>PROGRAM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Radmila Dluhošová</dc:creator>
  <cp:lastModifiedBy>Radmila Dluhošová</cp:lastModifiedBy>
  <cp:revision>143</cp:revision>
  <dcterms:created xsi:type="dcterms:W3CDTF">2020-12-11T16:48:59Z</dcterms:created>
  <dcterms:modified xsi:type="dcterms:W3CDTF">2020-12-15T07:42:10Z</dcterms:modified>
</cp:coreProperties>
</file>