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6" r:id="rId3"/>
    <p:sldId id="258" r:id="rId4"/>
    <p:sldId id="261" r:id="rId5"/>
    <p:sldId id="263" r:id="rId6"/>
    <p:sldId id="264" r:id="rId7"/>
    <p:sldId id="266" r:id="rId8"/>
    <p:sldId id="268" r:id="rId9"/>
    <p:sldId id="262" r:id="rId10"/>
    <p:sldId id="260" r:id="rId11"/>
    <p:sldId id="271" r:id="rId12"/>
    <p:sldId id="269" r:id="rId13"/>
    <p:sldId id="270" r:id="rId14"/>
    <p:sldId id="272" r:id="rId15"/>
    <p:sldId id="276" r:id="rId16"/>
    <p:sldId id="275" r:id="rId17"/>
    <p:sldId id="273" r:id="rId18"/>
    <p:sldId id="274" r:id="rId1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RT\Desktop\Ryba%20-%20prezentace\Ryb&#237;%20restaurace%20-%20nab&#237;dka%20pokrm&#367;%20-%20fin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i&#345;&#237;\Desktop\grafy%20restaur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RT\Desktop\Ryba%20-%20prezentace\Ryb&#237;%20restaurace%20-%20nab&#237;dka%20pokrm&#367;%20-%20fina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RT\Desktop\Ryba%20-%20prezentace\Ryb&#237;%20restaurace%20-%20nab&#237;dka%20pokrm&#367;%20-%20fina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RT\Desktop\Ryba%20-%20prezentace\Ryb&#237;%20restaurace%20-%20nab&#237;dka%20pokrm&#367;%20-%20fina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RT\Desktop\Ryba%20-%20prezentace\Ryb&#237;%20restaurace%20-%20nab&#237;dka%20pokrm&#367;%20-%20fina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RT\Desktop\Ryba%20-%20prezentace\Ryb&#237;_restaurace_-_&#250;pravy_ryb_-_3.5.2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RT\Desktop\Ryba%20-%20prezentace\Ryb&#237;_restaurace_-_&#250;pravy_ryb_-_3.5.2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RT\Desktop\Ryba%20-%20prezentace\Ryb&#237;_restaurace_-_&#250;pravy_ryb_-_3.5.2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ART\Desktop\Ryba%20-%20prezentace\Ryb&#237;_restaurace_-_ceny_pokrm&#367;_-_3.5.21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3600" dirty="0" smtClean="0"/>
              <a:t>G1</a:t>
            </a:r>
            <a:r>
              <a:rPr lang="cs-CZ" sz="3600" baseline="0" dirty="0" smtClean="0"/>
              <a:t> - </a:t>
            </a:r>
            <a:r>
              <a:rPr lang="cs-CZ" sz="3600" dirty="0" smtClean="0"/>
              <a:t>Procentní </a:t>
            </a:r>
            <a:r>
              <a:rPr lang="cs-CZ" sz="3600" dirty="0"/>
              <a:t>podíl</a:t>
            </a:r>
            <a:r>
              <a:rPr lang="cs-CZ" sz="3600" baseline="0" dirty="0"/>
              <a:t> pokrmů v jídelních lístcích rybích restaurací </a:t>
            </a:r>
            <a:r>
              <a:rPr lang="cs-CZ" sz="3200" baseline="0" dirty="0"/>
              <a:t>(z ryb x ostatní)</a:t>
            </a:r>
          </a:p>
        </c:rich>
      </c:tx>
      <c:layout>
        <c:manualLayout>
          <c:xMode val="edge"/>
          <c:yMode val="edge"/>
          <c:x val="0.12967757545931757"/>
          <c:y val="2.6273986585010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0200820209973753"/>
          <c:y val="0.27942592592592591"/>
          <c:w val="0.40532291666666675"/>
          <c:h val="0.72057407407407426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95F-4A20-91B1-7380B03B315B}"/>
              </c:ext>
            </c:extLst>
          </c:dPt>
          <c:dPt>
            <c:idx val="1"/>
            <c:bubble3D val="0"/>
            <c:explosion val="19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95F-4A20-91B1-7380B03B315B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(Grafy!$E$32,Grafy!$G$32)</c:f>
              <c:strCache>
                <c:ptCount val="2"/>
                <c:pt idx="0">
                  <c:v>% podíl pokrmů z ryb</c:v>
                </c:pt>
                <c:pt idx="1">
                  <c:v>% podíl ostatních pokrmů</c:v>
                </c:pt>
              </c:strCache>
            </c:strRef>
          </c:cat>
          <c:val>
            <c:numRef>
              <c:f>(Grafy!$E$33,Grafy!$G$33)</c:f>
              <c:numCache>
                <c:formatCode>0</c:formatCode>
                <c:ptCount val="2"/>
                <c:pt idx="0" formatCode="General">
                  <c:v>65</c:v>
                </c:pt>
                <c:pt idx="1">
                  <c:v>35.159102764736566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95F-4A20-91B1-7380B03B315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Sheet1!$N$3:$N$9</c:f>
              <c:strCache>
                <c:ptCount val="7"/>
                <c:pt idx="0">
                  <c:v>Candát</c:v>
                </c:pt>
                <c:pt idx="1">
                  <c:v>Krevety</c:v>
                </c:pt>
                <c:pt idx="2">
                  <c:v>Losos</c:v>
                </c:pt>
                <c:pt idx="3">
                  <c:v>Pstruh</c:v>
                </c:pt>
                <c:pt idx="4">
                  <c:v>Amur</c:v>
                </c:pt>
                <c:pt idx="5">
                  <c:v>Sumec</c:v>
                </c:pt>
                <c:pt idx="6">
                  <c:v>Kapr</c:v>
                </c:pt>
              </c:strCache>
            </c:strRef>
          </c:cat>
          <c:val>
            <c:numRef>
              <c:f>Sheet1!$O$3:$O$9</c:f>
              <c:numCache>
                <c:formatCode>#\ ##0\ "Kč"</c:formatCode>
                <c:ptCount val="7"/>
                <c:pt idx="0">
                  <c:v>209</c:v>
                </c:pt>
                <c:pt idx="1">
                  <c:v>196</c:v>
                </c:pt>
                <c:pt idx="2">
                  <c:v>175</c:v>
                </c:pt>
                <c:pt idx="3">
                  <c:v>174</c:v>
                </c:pt>
                <c:pt idx="4">
                  <c:v>169</c:v>
                </c:pt>
                <c:pt idx="5">
                  <c:v>168</c:v>
                </c:pt>
                <c:pt idx="6">
                  <c:v>142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47-45C5-B3F6-7E8CDB23ED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4937776"/>
        <c:axId val="574938760"/>
      </c:barChart>
      <c:catAx>
        <c:axId val="57493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cs-CZ"/>
          </a:p>
        </c:txPr>
        <c:crossAx val="574938760"/>
        <c:crosses val="autoZero"/>
        <c:auto val="1"/>
        <c:lblAlgn val="ctr"/>
        <c:lblOffset val="100"/>
        <c:noMultiLvlLbl val="0"/>
      </c:catAx>
      <c:valAx>
        <c:axId val="574938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prstDash val="sysDash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cs-CZ" sz="280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Střední hodnoty cen rybích specialit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800" b="0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cs-CZ"/>
            </a:p>
          </c:txPr>
        </c:title>
        <c:numFmt formatCode="#\ ##0\ &quot;Kč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74937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3600" dirty="0" smtClean="0"/>
              <a:t>G2 - Procentní </a:t>
            </a:r>
            <a:r>
              <a:rPr lang="cs-CZ" sz="3600" dirty="0"/>
              <a:t>podíl pokrmů z ryb v jídelních lístcích rybích restaurací </a:t>
            </a:r>
            <a:r>
              <a:rPr lang="cs-CZ" sz="3200" dirty="0"/>
              <a:t>(sladkovodní </a:t>
            </a:r>
            <a:r>
              <a:rPr lang="cs-CZ" sz="3200" dirty="0" smtClean="0"/>
              <a:t>x mořské)</a:t>
            </a:r>
            <a:endParaRPr lang="cs-CZ" sz="3200" dirty="0"/>
          </a:p>
        </c:rich>
      </c:tx>
      <c:layout>
        <c:manualLayout>
          <c:xMode val="edge"/>
          <c:yMode val="edge"/>
          <c:x val="0.11223884514435696"/>
          <c:y val="6.3109732615251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3898121719160106"/>
          <c:y val="7.900677200902935E-2"/>
          <c:w val="0.51000000000000012"/>
          <c:h val="0.92099322799097083"/>
        </c:manualLayout>
      </c:layout>
      <c:pieChart>
        <c:varyColors val="1"/>
        <c:ser>
          <c:idx val="0"/>
          <c:order val="0"/>
          <c:explosion val="81"/>
          <c:dPt>
            <c:idx val="0"/>
            <c:bubble3D val="0"/>
            <c:explosion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1C1-4811-97D5-7033C5C2477E}"/>
              </c:ext>
            </c:extLst>
          </c:dPt>
          <c:dPt>
            <c:idx val="1"/>
            <c:bubble3D val="0"/>
            <c:explosion val="19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1C1-4811-97D5-7033C5C2477E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(Grafy!$G$36,Grafy!$I$36)</c:f>
              <c:strCache>
                <c:ptCount val="2"/>
                <c:pt idx="0">
                  <c:v>% podíl sladkovodních ryb</c:v>
                </c:pt>
                <c:pt idx="1">
                  <c:v>% podíl mořských ryb</c:v>
                </c:pt>
              </c:strCache>
            </c:strRef>
          </c:cat>
          <c:val>
            <c:numRef>
              <c:f>(Grafy!$G$37,Grafy!$I$37)</c:f>
              <c:numCache>
                <c:formatCode>0</c:formatCode>
                <c:ptCount val="2"/>
                <c:pt idx="0">
                  <c:v>27.916331456154463</c:v>
                </c:pt>
                <c:pt idx="1">
                  <c:v>72.083668543845533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1C1-4811-97D5-7033C5C2477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4000" dirty="0" smtClean="0"/>
              <a:t>G3 - Nabídka </a:t>
            </a:r>
            <a:r>
              <a:rPr lang="cs-CZ" sz="4000" dirty="0"/>
              <a:t>pokrmů z ryb v jídelních lístcích rybích restauracích</a:t>
            </a:r>
          </a:p>
          <a:p>
            <a:pPr>
              <a:defRPr sz="4000"/>
            </a:pPr>
            <a:endParaRPr lang="cs-CZ" sz="40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6C1-48EA-ACCB-E234D7F3FF0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6C1-48EA-ACCB-E234D7F3FF0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C6C1-48EA-ACCB-E234D7F3FF09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Grafy!$D$17:$F$17</c:f>
              <c:strCache>
                <c:ptCount val="3"/>
                <c:pt idx="0">
                  <c:v>100% sladkovodní ryby</c:v>
                </c:pt>
                <c:pt idx="1">
                  <c:v>100% mořské ryby</c:v>
                </c:pt>
                <c:pt idx="2">
                  <c:v>mix sladkovodní a mořské</c:v>
                </c:pt>
              </c:strCache>
            </c:strRef>
          </c:cat>
          <c:val>
            <c:numRef>
              <c:f>Grafy!$D$19:$F$19</c:f>
              <c:numCache>
                <c:formatCode>0</c:formatCode>
                <c:ptCount val="3"/>
                <c:pt idx="0">
                  <c:v>12.5</c:v>
                </c:pt>
                <c:pt idx="1">
                  <c:v>27.500000000000004</c:v>
                </c:pt>
                <c:pt idx="2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6C1-48EA-ACCB-E234D7F3FF09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cs-CZ" sz="4000" dirty="0" smtClean="0"/>
              <a:t>G4 - Procento </a:t>
            </a:r>
            <a:r>
              <a:rPr lang="cs-CZ" sz="4000" dirty="0"/>
              <a:t>rybích restaurací nabízejících konkrétní </a:t>
            </a:r>
            <a:r>
              <a:rPr lang="cs-CZ" sz="4000" dirty="0" smtClean="0"/>
              <a:t>pokrm ryb a</a:t>
            </a:r>
            <a:r>
              <a:rPr lang="cs-CZ" sz="4000" baseline="0" dirty="0" smtClean="0"/>
              <a:t> plodů moře</a:t>
            </a:r>
            <a:endParaRPr lang="cs-CZ" sz="40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Grafy!$A$47:$A$57</c:f>
              <c:strCache>
                <c:ptCount val="11"/>
                <c:pt idx="0">
                  <c:v>Mořské plody</c:v>
                </c:pt>
                <c:pt idx="1">
                  <c:v>Losos</c:v>
                </c:pt>
                <c:pt idx="2">
                  <c:v>Candát</c:v>
                </c:pt>
                <c:pt idx="3">
                  <c:v>Polévky sv. ryba</c:v>
                </c:pt>
                <c:pt idx="4">
                  <c:v>Pstruh</c:v>
                </c:pt>
                <c:pt idx="5">
                  <c:v>Kapr</c:v>
                </c:pt>
                <c:pt idx="6">
                  <c:v>Polévka moře</c:v>
                </c:pt>
                <c:pt idx="7">
                  <c:v>Sumec</c:v>
                </c:pt>
                <c:pt idx="8">
                  <c:v>Ostatní sv. ryby</c:v>
                </c:pt>
                <c:pt idx="9">
                  <c:v>Úhoř</c:v>
                </c:pt>
                <c:pt idx="10">
                  <c:v>Amur</c:v>
                </c:pt>
              </c:strCache>
            </c:strRef>
          </c:cat>
          <c:val>
            <c:numRef>
              <c:f>Grafy!$C$36:$C$46</c:f>
              <c:numCache>
                <c:formatCode>0</c:formatCode>
                <c:ptCount val="11"/>
                <c:pt idx="0">
                  <c:v>85</c:v>
                </c:pt>
                <c:pt idx="1">
                  <c:v>77.5</c:v>
                </c:pt>
                <c:pt idx="2">
                  <c:v>47.5</c:v>
                </c:pt>
                <c:pt idx="3">
                  <c:v>42.5</c:v>
                </c:pt>
                <c:pt idx="4">
                  <c:v>40</c:v>
                </c:pt>
                <c:pt idx="5">
                  <c:v>37.5</c:v>
                </c:pt>
                <c:pt idx="6">
                  <c:v>32.5</c:v>
                </c:pt>
                <c:pt idx="7">
                  <c:v>27.500000000000004</c:v>
                </c:pt>
                <c:pt idx="8">
                  <c:v>27.500000000000004</c:v>
                </c:pt>
                <c:pt idx="9">
                  <c:v>20</c:v>
                </c:pt>
                <c:pt idx="10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19-42DC-B9F6-DBD977E5ECF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636222800"/>
        <c:axId val="636218224"/>
      </c:barChart>
      <c:catAx>
        <c:axId val="636222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cs-CZ"/>
          </a:p>
        </c:txPr>
        <c:crossAx val="636218224"/>
        <c:crosses val="autoZero"/>
        <c:auto val="1"/>
        <c:lblAlgn val="ctr"/>
        <c:lblOffset val="100"/>
        <c:noMultiLvlLbl val="0"/>
      </c:catAx>
      <c:valAx>
        <c:axId val="636218224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636222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cs-CZ" sz="3600" b="1" i="0" baseline="0" dirty="0" smtClean="0">
                <a:effectLst/>
              </a:rPr>
              <a:t>G5 - Procentní </a:t>
            </a:r>
            <a:r>
              <a:rPr lang="cs-CZ" sz="3600" b="1" i="0" baseline="0" dirty="0">
                <a:effectLst/>
              </a:rPr>
              <a:t>zastoupení sladkovodních ryb </a:t>
            </a:r>
            <a:r>
              <a:rPr lang="cs-CZ" sz="3600" b="1" i="0" baseline="0" dirty="0" smtClean="0">
                <a:effectLst/>
              </a:rPr>
              <a:t/>
            </a:r>
            <a:br>
              <a:rPr lang="cs-CZ" sz="3600" b="1" i="0" baseline="0" dirty="0" smtClean="0">
                <a:effectLst/>
              </a:rPr>
            </a:br>
            <a:r>
              <a:rPr lang="cs-CZ" sz="3600" b="1" i="0" baseline="0" dirty="0" smtClean="0">
                <a:effectLst/>
              </a:rPr>
              <a:t>v </a:t>
            </a:r>
            <a:r>
              <a:rPr lang="cs-CZ" sz="3600" b="1" i="0" baseline="0" dirty="0">
                <a:effectLst/>
              </a:rPr>
              <a:t>nabídce rybích restaurací  </a:t>
            </a:r>
            <a:r>
              <a:rPr lang="cs-CZ" sz="3200" b="1" i="0" baseline="0" dirty="0" smtClean="0">
                <a:effectLst/>
              </a:rPr>
              <a:t>(v %)</a:t>
            </a:r>
            <a:endParaRPr lang="cs-CZ" sz="32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Grafy!$A$4:$A$12</c:f>
              <c:strCache>
                <c:ptCount val="9"/>
                <c:pt idx="0">
                  <c:v>Kapr</c:v>
                </c:pt>
                <c:pt idx="1">
                  <c:v>Pstruh</c:v>
                </c:pt>
                <c:pt idx="2">
                  <c:v>Candát</c:v>
                </c:pt>
                <c:pt idx="3">
                  <c:v>Sumec</c:v>
                </c:pt>
                <c:pt idx="4">
                  <c:v>Úhoř</c:v>
                </c:pt>
                <c:pt idx="5">
                  <c:v>Amur</c:v>
                </c:pt>
                <c:pt idx="6">
                  <c:v>Štika </c:v>
                </c:pt>
                <c:pt idx="7">
                  <c:v>Ostatní</c:v>
                </c:pt>
                <c:pt idx="8">
                  <c:v>Polévky</c:v>
                </c:pt>
              </c:strCache>
            </c:strRef>
          </c:cat>
          <c:val>
            <c:numRef>
              <c:f>Grafy!$C$4:$C$12</c:f>
              <c:numCache>
                <c:formatCode>0</c:formatCode>
                <c:ptCount val="9"/>
                <c:pt idx="0">
                  <c:v>29.106628242074926</c:v>
                </c:pt>
                <c:pt idx="1">
                  <c:v>17.86743515850144</c:v>
                </c:pt>
                <c:pt idx="2">
                  <c:v>17.291066282420751</c:v>
                </c:pt>
                <c:pt idx="3">
                  <c:v>8.93371757925072</c:v>
                </c:pt>
                <c:pt idx="4">
                  <c:v>7.4927953890489913</c:v>
                </c:pt>
                <c:pt idx="5">
                  <c:v>3.7463976945244957</c:v>
                </c:pt>
                <c:pt idx="6">
                  <c:v>2.8818443804034581</c:v>
                </c:pt>
                <c:pt idx="7">
                  <c:v>6.6282420749279538</c:v>
                </c:pt>
                <c:pt idx="8">
                  <c:v>6.0518731988472618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62-4794-97D1-029435F4243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136246224"/>
        <c:axId val="2136253712"/>
      </c:barChart>
      <c:catAx>
        <c:axId val="2136246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36253712"/>
        <c:crosses val="autoZero"/>
        <c:auto val="1"/>
        <c:lblAlgn val="ctr"/>
        <c:lblOffset val="100"/>
        <c:noMultiLvlLbl val="0"/>
      </c:catAx>
      <c:valAx>
        <c:axId val="2136253712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2136246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cs-CZ" sz="4400" b="0" i="0" baseline="0" dirty="0" smtClean="0">
                <a:effectLst/>
              </a:rPr>
              <a:t>G6 - Typ </a:t>
            </a:r>
            <a:r>
              <a:rPr lang="cs-CZ" sz="4400" b="0" i="0" baseline="0" dirty="0">
                <a:effectLst/>
              </a:rPr>
              <a:t>úpravy pokrmů z ryb v %</a:t>
            </a:r>
            <a:endParaRPr lang="cs-CZ" sz="44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Grafy!$A$26:$A$32</c:f>
              <c:strCache>
                <c:ptCount val="6"/>
                <c:pt idx="0">
                  <c:v>pečení</c:v>
                </c:pt>
                <c:pt idx="1">
                  <c:v>ostatní</c:v>
                </c:pt>
                <c:pt idx="2">
                  <c:v>smažení</c:v>
                </c:pt>
                <c:pt idx="3">
                  <c:v>grilování</c:v>
                </c:pt>
                <c:pt idx="4">
                  <c:v>polévka</c:v>
                </c:pt>
                <c:pt idx="5">
                  <c:v>vaření</c:v>
                </c:pt>
              </c:strCache>
            </c:strRef>
          </c:cat>
          <c:val>
            <c:numRef>
              <c:f>Grafy!$C$26:$C$32</c:f>
              <c:numCache>
                <c:formatCode>0</c:formatCode>
                <c:ptCount val="7"/>
                <c:pt idx="0">
                  <c:v>41.642857142857146</c:v>
                </c:pt>
                <c:pt idx="1">
                  <c:v>26.714285714285712</c:v>
                </c:pt>
                <c:pt idx="2">
                  <c:v>19.928571428571431</c:v>
                </c:pt>
                <c:pt idx="3">
                  <c:v>5.5</c:v>
                </c:pt>
                <c:pt idx="4">
                  <c:v>3.8571428571428568</c:v>
                </c:pt>
                <c:pt idx="5">
                  <c:v>1.9285714285714284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4A-4085-AF2A-A7294AFFD52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636219888"/>
        <c:axId val="636199920"/>
      </c:barChart>
      <c:catAx>
        <c:axId val="636219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cs-CZ"/>
          </a:p>
        </c:txPr>
        <c:crossAx val="636199920"/>
        <c:crosses val="autoZero"/>
        <c:auto val="1"/>
        <c:lblAlgn val="ctr"/>
        <c:lblOffset val="100"/>
        <c:noMultiLvlLbl val="0"/>
      </c:catAx>
      <c:valAx>
        <c:axId val="636199920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636219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cs-CZ" sz="4000" dirty="0" smtClean="0"/>
              <a:t>G7 - Typ </a:t>
            </a:r>
            <a:r>
              <a:rPr lang="cs-CZ" sz="4000" dirty="0"/>
              <a:t>úpravy pokrmů ze sladkovodních ryb </a:t>
            </a:r>
            <a:r>
              <a:rPr lang="cs-CZ" sz="3200" dirty="0" smtClean="0"/>
              <a:t>(v %)</a:t>
            </a:r>
            <a:endParaRPr lang="cs-CZ" sz="3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Grafy!$A$2:$A$8</c:f>
              <c:strCache>
                <c:ptCount val="7"/>
                <c:pt idx="0">
                  <c:v>pečení</c:v>
                </c:pt>
                <c:pt idx="1">
                  <c:v>smažení</c:v>
                </c:pt>
                <c:pt idx="2">
                  <c:v>ostatní</c:v>
                </c:pt>
                <c:pt idx="3">
                  <c:v>grilování</c:v>
                </c:pt>
                <c:pt idx="4">
                  <c:v>polévka</c:v>
                </c:pt>
                <c:pt idx="5">
                  <c:v>vaření</c:v>
                </c:pt>
                <c:pt idx="6">
                  <c:v>uzení</c:v>
                </c:pt>
              </c:strCache>
            </c:strRef>
          </c:cat>
          <c:val>
            <c:numRef>
              <c:f>Grafy!$C$2:$C$8</c:f>
              <c:numCache>
                <c:formatCode>0</c:formatCode>
                <c:ptCount val="7"/>
                <c:pt idx="0">
                  <c:v>57.027027027027025</c:v>
                </c:pt>
                <c:pt idx="1">
                  <c:v>14.594594594594595</c:v>
                </c:pt>
                <c:pt idx="2">
                  <c:v>11.891891891891893</c:v>
                </c:pt>
                <c:pt idx="3">
                  <c:v>6.756756756756757</c:v>
                </c:pt>
                <c:pt idx="4">
                  <c:v>6.2162162162162167</c:v>
                </c:pt>
                <c:pt idx="5">
                  <c:v>1.8918918918918921</c:v>
                </c:pt>
                <c:pt idx="6">
                  <c:v>1.6216216216216217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60-4766-BC50-47E574AF2CB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636216560"/>
        <c:axId val="636200336"/>
      </c:barChart>
      <c:catAx>
        <c:axId val="636216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cs-CZ"/>
          </a:p>
        </c:txPr>
        <c:crossAx val="636200336"/>
        <c:crosses val="autoZero"/>
        <c:auto val="1"/>
        <c:lblAlgn val="ctr"/>
        <c:lblOffset val="100"/>
        <c:noMultiLvlLbl val="0"/>
      </c:catAx>
      <c:valAx>
        <c:axId val="636200336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636216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cs-CZ" sz="4000" b="0" i="0" baseline="0" dirty="0" smtClean="0">
                <a:effectLst/>
              </a:rPr>
              <a:t>G8 - Typ </a:t>
            </a:r>
            <a:r>
              <a:rPr lang="cs-CZ" sz="4000" b="0" i="0" baseline="0" dirty="0">
                <a:effectLst/>
              </a:rPr>
              <a:t>úpravy pokrmů z mořských ryb v %</a:t>
            </a:r>
            <a:endParaRPr lang="cs-CZ" sz="40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Grafy!$A$14:$A$19</c:f>
              <c:strCache>
                <c:ptCount val="6"/>
                <c:pt idx="0">
                  <c:v>ostatní</c:v>
                </c:pt>
                <c:pt idx="1">
                  <c:v>pečení</c:v>
                </c:pt>
                <c:pt idx="2">
                  <c:v>grilování</c:v>
                </c:pt>
                <c:pt idx="3">
                  <c:v>smažení</c:v>
                </c:pt>
                <c:pt idx="4">
                  <c:v>polévka</c:v>
                </c:pt>
                <c:pt idx="5">
                  <c:v>vaření</c:v>
                </c:pt>
              </c:strCache>
            </c:strRef>
          </c:cat>
          <c:val>
            <c:numRef>
              <c:f>Grafy!$C$14:$C$19</c:f>
              <c:numCache>
                <c:formatCode>0</c:formatCode>
                <c:ptCount val="6"/>
                <c:pt idx="0">
                  <c:v>41.61073825503356</c:v>
                </c:pt>
                <c:pt idx="1">
                  <c:v>39.038031319910516</c:v>
                </c:pt>
                <c:pt idx="2">
                  <c:v>7.6062639821029077</c:v>
                </c:pt>
                <c:pt idx="3">
                  <c:v>6.0402684563758395</c:v>
                </c:pt>
                <c:pt idx="4">
                  <c:v>3.4675615212527968</c:v>
                </c:pt>
                <c:pt idx="5">
                  <c:v>2.2371364653243848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AF-4F82-BA18-2C191CFB794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636177584"/>
        <c:axId val="636175504"/>
      </c:barChart>
      <c:catAx>
        <c:axId val="636177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cs-CZ"/>
          </a:p>
        </c:txPr>
        <c:crossAx val="636175504"/>
        <c:crosses val="autoZero"/>
        <c:auto val="1"/>
        <c:lblAlgn val="ctr"/>
        <c:lblOffset val="100"/>
        <c:noMultiLvlLbl val="0"/>
      </c:catAx>
      <c:valAx>
        <c:axId val="636175504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636177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cs-CZ" sz="4400" dirty="0" smtClean="0"/>
              <a:t>G9 - Průměrná cena </a:t>
            </a:r>
            <a:r>
              <a:rPr lang="cs-CZ" sz="4400" dirty="0"/>
              <a:t>pokrmů z ryb </a:t>
            </a:r>
            <a:r>
              <a:rPr lang="cs-CZ" sz="4400" dirty="0" smtClean="0"/>
              <a:t/>
            </a:r>
            <a:br>
              <a:rPr lang="cs-CZ" sz="4400" dirty="0" smtClean="0"/>
            </a:br>
            <a:r>
              <a:rPr lang="cs-CZ" sz="4400" dirty="0" smtClean="0"/>
              <a:t>v Kč/100g</a:t>
            </a:r>
            <a:endParaRPr lang="cs-CZ" sz="4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graf!$A$4:$A$12</c:f>
              <c:strCache>
                <c:ptCount val="9"/>
                <c:pt idx="0">
                  <c:v>Úhoř</c:v>
                </c:pt>
                <c:pt idx="1">
                  <c:v>Ostatní mořské ryby</c:v>
                </c:pt>
                <c:pt idx="2">
                  <c:v>Candát</c:v>
                </c:pt>
                <c:pt idx="3">
                  <c:v>Losos</c:v>
                </c:pt>
                <c:pt idx="4">
                  <c:v>Sumec</c:v>
                </c:pt>
                <c:pt idx="5">
                  <c:v>Ostatní sv. ryby</c:v>
                </c:pt>
                <c:pt idx="6">
                  <c:v>Kapr</c:v>
                </c:pt>
                <c:pt idx="7">
                  <c:v>Pstruh</c:v>
                </c:pt>
                <c:pt idx="8">
                  <c:v>Amur</c:v>
                </c:pt>
              </c:strCache>
            </c:strRef>
          </c:cat>
          <c:val>
            <c:numRef>
              <c:f>graf!$B$4:$B$12</c:f>
              <c:numCache>
                <c:formatCode>General</c:formatCode>
                <c:ptCount val="9"/>
                <c:pt idx="0">
                  <c:v>178</c:v>
                </c:pt>
                <c:pt idx="1">
                  <c:v>139</c:v>
                </c:pt>
                <c:pt idx="2">
                  <c:v>134</c:v>
                </c:pt>
                <c:pt idx="3">
                  <c:v>129</c:v>
                </c:pt>
                <c:pt idx="4">
                  <c:v>128</c:v>
                </c:pt>
                <c:pt idx="5">
                  <c:v>112</c:v>
                </c:pt>
                <c:pt idx="6">
                  <c:v>101</c:v>
                </c:pt>
                <c:pt idx="7">
                  <c:v>85</c:v>
                </c:pt>
                <c:pt idx="8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4B-4EAE-9D38-A012FDEBF09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962151568"/>
        <c:axId val="1962153232"/>
      </c:barChart>
      <c:catAx>
        <c:axId val="1962151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62153232"/>
        <c:crosses val="autoZero"/>
        <c:auto val="1"/>
        <c:lblAlgn val="ctr"/>
        <c:lblOffset val="100"/>
        <c:noMultiLvlLbl val="0"/>
      </c:catAx>
      <c:valAx>
        <c:axId val="19621532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962151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8B33E-8B06-4D45-A62B-F93204B1E2DE}" type="datetimeFigureOut">
              <a:rPr lang="cs-CZ" smtClean="0"/>
              <a:t>11.05.2021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5D268E-7B18-421A-9D1D-144ECB3C9B1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8696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9814-605E-45D9-9B7F-8D63AF536C21}" type="datetime1">
              <a:rPr lang="cs-CZ" smtClean="0"/>
              <a:t>11.05.2021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1874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F4F1-8E9E-4241-9082-8A1DC8F4AE28}" type="datetime1">
              <a:rPr lang="cs-CZ" smtClean="0"/>
              <a:t>11.05.2021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561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4C85E-09AA-4F3D-A8D7-88243F0EF01A}" type="datetime1">
              <a:rPr lang="cs-CZ" smtClean="0"/>
              <a:t>11.05.2021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4189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E6304-1B87-4F81-96DC-00936DF8C472}" type="datetime1">
              <a:rPr lang="cs-CZ" smtClean="0"/>
              <a:t>11.05.2021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3920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08969-7207-4F49-B735-0F6AF41418EE}" type="datetime1">
              <a:rPr lang="cs-CZ" smtClean="0"/>
              <a:t>11.05.2021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8532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484AD-85B9-4AE6-A67E-5CC90480556D}" type="datetime1">
              <a:rPr lang="cs-CZ" smtClean="0"/>
              <a:t>11.05.2021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3317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5DA60-2FEF-4E0D-AB29-98CCAF683A50}" type="datetime1">
              <a:rPr lang="cs-CZ" smtClean="0"/>
              <a:t>11.05.2021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1656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36EC3-410B-4EAA-8887-41599261FA20}" type="datetime1">
              <a:rPr lang="cs-CZ" smtClean="0"/>
              <a:t>11.05.2021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7538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B68BD-5F12-4AB7-B6F4-FF7240597BE9}" type="datetime1">
              <a:rPr lang="cs-CZ" smtClean="0"/>
              <a:t>11.05.2021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3928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AED4-C0C7-498D-9DC2-87DF4F8D43F3}" type="datetime1">
              <a:rPr lang="cs-CZ" smtClean="0"/>
              <a:t>11.05.2021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6226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3F65B-868B-476D-B6C0-60C411FC425A}" type="datetime1">
              <a:rPr lang="cs-CZ" smtClean="0"/>
              <a:t>11.05.2021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5702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ABEFB-520E-4D0A-874E-D87880EE4217}" type="datetime1">
              <a:rPr lang="cs-CZ" smtClean="0"/>
              <a:t>11.05.2021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C881A-5D42-4494-9B1F-DF8E5163CD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763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ryba.czu.cz/c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02249"/>
            <a:ext cx="9144000" cy="1780977"/>
          </a:xfrm>
        </p:spPr>
        <p:txBody>
          <a:bodyPr>
            <a:normAutofit/>
          </a:bodyPr>
          <a:lstStyle/>
          <a:p>
            <a:r>
              <a:rPr lang="cs-CZ" dirty="0" smtClean="0">
                <a:cs typeface="Calibri Light"/>
              </a:rPr>
              <a:t>Nabídka pokrmů z ryb v české gastronomii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725" y="5773019"/>
            <a:ext cx="11441596" cy="102315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z="3200" dirty="0" smtClean="0">
                <a:cs typeface="Calibri"/>
              </a:rPr>
              <a:t>Ing. Martin Pop, Ph.D.</a:t>
            </a:r>
            <a:endParaRPr lang="en-US" sz="3200" dirty="0">
              <a:cs typeface="Calibri"/>
            </a:endParaRPr>
          </a:p>
        </p:txBody>
      </p:sp>
      <p:pic>
        <p:nvPicPr>
          <p:cNvPr id="5" name="Picture 5" descr="Logo&#10;&#10;Description automatically generated">
            <a:extLst>
              <a:ext uri="{FF2B5EF4-FFF2-40B4-BE49-F238E27FC236}">
                <a16:creationId xmlns:a16="http://schemas.microsoft.com/office/drawing/2014/main" id="{BAEA214F-A581-4D44-A389-5898571035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4531" y="2774907"/>
            <a:ext cx="2865386" cy="2378963"/>
          </a:xfrm>
          <a:prstGeom prst="rect">
            <a:avLst/>
          </a:prstGeom>
        </p:spPr>
      </p:pic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89D6C2E1-A849-4A1B-A056-E4B447346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8017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Úprava pokrmů z ryb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4000" dirty="0" smtClean="0"/>
              <a:t>Pečení, smažení, grilovaní, vaření </a:t>
            </a:r>
            <a:r>
              <a:rPr lang="cs-CZ" sz="4000" dirty="0"/>
              <a:t>a ostatní</a:t>
            </a:r>
            <a:r>
              <a:rPr lang="cs-CZ" sz="3600" dirty="0"/>
              <a:t>. </a:t>
            </a:r>
            <a:endParaRPr lang="cs-CZ" sz="3600" dirty="0" smtClean="0"/>
          </a:p>
          <a:p>
            <a:pPr marL="0" indent="0" algn="just">
              <a:buNone/>
            </a:pPr>
            <a:endParaRPr lang="cs-CZ" sz="3600" dirty="0"/>
          </a:p>
          <a:p>
            <a:pPr algn="just"/>
            <a:r>
              <a:rPr lang="cs-CZ" sz="3600" dirty="0" smtClean="0"/>
              <a:t>Ostatní úpravy</a:t>
            </a:r>
            <a:r>
              <a:rPr lang="cs-CZ" sz="3600" dirty="0"/>
              <a:t>: syrová </a:t>
            </a:r>
            <a:r>
              <a:rPr lang="cs-CZ" sz="3600" dirty="0" smtClean="0"/>
              <a:t>ryba, dušení, restovaní, pomazánka, uzení, </a:t>
            </a:r>
            <a:r>
              <a:rPr lang="cs-CZ" sz="3600" dirty="0"/>
              <a:t>kaviár, koktejl, salát, </a:t>
            </a:r>
            <a:r>
              <a:rPr lang="cs-CZ" sz="3600" dirty="0" smtClean="0"/>
              <a:t>gratinovaní, </a:t>
            </a:r>
            <a:r>
              <a:rPr lang="cs-CZ" sz="3600" dirty="0" err="1" smtClean="0"/>
              <a:t>sous</a:t>
            </a:r>
            <a:r>
              <a:rPr lang="cs-CZ" sz="3600" dirty="0"/>
              <a:t> </a:t>
            </a:r>
            <a:r>
              <a:rPr lang="cs-CZ" sz="3600" dirty="0" smtClean="0"/>
              <a:t>vide a další.</a:t>
            </a:r>
            <a:endParaRPr lang="cs-CZ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436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15196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449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620731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347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020604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787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Graf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312065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194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6435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G10 - Mediány </a:t>
            </a:r>
            <a:r>
              <a:rPr lang="cs-CZ" sz="3600" b="1" dirty="0"/>
              <a:t>cen rybích pokrmů dle druhu použité ryby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25695"/>
          </a:xfrm>
        </p:spPr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Zelený (2021)</a:t>
            </a:r>
          </a:p>
          <a:p>
            <a:endParaRPr lang="cs-CZ" dirty="0"/>
          </a:p>
        </p:txBody>
      </p:sp>
      <p:graphicFrame>
        <p:nvGraphicFramePr>
          <p:cNvPr id="4" name="Chart 5">
            <a:extLst>
              <a:ext uri="{FF2B5EF4-FFF2-40B4-BE49-F238E27FC236}">
                <a16:creationId xmlns:a16="http://schemas.microsoft.com/office/drawing/2014/main" id="{E0C761AF-DC47-4651-9FB8-6BB9704BE8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5137822"/>
              </p:ext>
            </p:extLst>
          </p:nvPr>
        </p:nvGraphicFramePr>
        <p:xfrm>
          <a:off x="1234440" y="1094105"/>
          <a:ext cx="9265920" cy="48310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863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Závěr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>
                <a:sym typeface="Wingdings" panose="05000000000000000000" pitchFamily="2" charset="2"/>
              </a:rPr>
              <a:t>Relativně malý počet restaurací nabízejících více než 50 % pokrmů </a:t>
            </a:r>
            <a:br>
              <a:rPr lang="cs-CZ" dirty="0" smtClean="0">
                <a:sym typeface="Wingdings" panose="05000000000000000000" pitchFamily="2" charset="2"/>
              </a:rPr>
            </a:br>
            <a:r>
              <a:rPr lang="cs-CZ" dirty="0" smtClean="0">
                <a:sym typeface="Wingdings" panose="05000000000000000000" pitchFamily="2" charset="2"/>
              </a:rPr>
              <a:t>z ryb.</a:t>
            </a:r>
          </a:p>
          <a:p>
            <a:pPr algn="just"/>
            <a:r>
              <a:rPr lang="cs-CZ" dirty="0" smtClean="0">
                <a:sym typeface="Wingdings" panose="05000000000000000000" pitchFamily="2" charset="2"/>
              </a:rPr>
              <a:t>V nabídce rybích restaurací převažují ryby mořské a plody moře nad rybami sladkovodními.  (900:350)</a:t>
            </a:r>
          </a:p>
          <a:p>
            <a:pPr algn="just"/>
            <a:r>
              <a:rPr lang="cs-CZ" dirty="0" smtClean="0">
                <a:sym typeface="Wingdings" panose="05000000000000000000" pitchFamily="2" charset="2"/>
              </a:rPr>
              <a:t>Nejvíce zastoupenou sladkovodní rybou v jídelních lístcích byl kapr, pstruh, candát a sumec.</a:t>
            </a:r>
          </a:p>
          <a:p>
            <a:pPr algn="just"/>
            <a:r>
              <a:rPr lang="cs-CZ" dirty="0" smtClean="0">
                <a:sym typeface="Wingdings" panose="05000000000000000000" pitchFamily="2" charset="2"/>
              </a:rPr>
              <a:t>Nejčastější úpravou ryb je pečení.</a:t>
            </a:r>
          </a:p>
          <a:p>
            <a:pPr algn="just"/>
            <a:r>
              <a:rPr lang="cs-CZ" dirty="0" smtClean="0">
                <a:sym typeface="Wingdings" panose="05000000000000000000" pitchFamily="2" charset="2"/>
              </a:rPr>
              <a:t>Mezi nejdražší sladkovodní ryby patří candát s úhořem. </a:t>
            </a:r>
          </a:p>
          <a:p>
            <a:pPr marL="0" indent="0">
              <a:buNone/>
            </a:pPr>
            <a:endParaRPr lang="cs-CZ" dirty="0" smtClean="0">
              <a:sym typeface="Wingdings" panose="05000000000000000000" pitchFamily="2" charset="2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558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2480" y="237680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sz="5400" dirty="0" smtClean="0"/>
              <a:t>Děkuji za Vaši pozornost</a:t>
            </a:r>
            <a:endParaRPr lang="cs-CZ" sz="5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19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4840" y="838200"/>
            <a:ext cx="10515600" cy="1096328"/>
          </a:xfrm>
        </p:spPr>
        <p:txBody>
          <a:bodyPr>
            <a:normAutofit/>
          </a:bodyPr>
          <a:lstStyle/>
          <a:p>
            <a:pPr algn="ctr"/>
            <a:r>
              <a:rPr lang="cs-CZ" sz="6600" dirty="0" smtClean="0"/>
              <a:t>Diskuze</a:t>
            </a:r>
            <a:endParaRPr lang="cs-CZ" sz="6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46760" y="2773679"/>
            <a:ext cx="10515600" cy="3657601"/>
          </a:xfrm>
        </p:spPr>
        <p:txBody>
          <a:bodyPr>
            <a:noAutofit/>
          </a:bodyPr>
          <a:lstStyle/>
          <a:p>
            <a:r>
              <a:rPr lang="cs-CZ" sz="4000" dirty="0" smtClean="0"/>
              <a:t>Kontakt:</a:t>
            </a:r>
          </a:p>
          <a:p>
            <a:endParaRPr lang="cs-CZ" sz="3200" dirty="0"/>
          </a:p>
          <a:p>
            <a:pPr marL="0" indent="0">
              <a:buNone/>
            </a:pPr>
            <a:r>
              <a:rPr lang="cs-CZ" sz="3200" dirty="0" smtClean="0"/>
              <a:t>Ing. Martin Pop, Ph.D.</a:t>
            </a:r>
          </a:p>
          <a:p>
            <a:pPr marL="0" indent="0">
              <a:buNone/>
            </a:pPr>
            <a:r>
              <a:rPr lang="cs-CZ" sz="3200" b="1" dirty="0"/>
              <a:t>E-mail: pop@vsh.cz</a:t>
            </a:r>
          </a:p>
          <a:p>
            <a:pPr marL="0" indent="0">
              <a:buNone/>
            </a:pPr>
            <a:r>
              <a:rPr lang="cs-CZ" sz="3200" dirty="0" smtClean="0"/>
              <a:t>Katedra ekonomie a ekonomiky</a:t>
            </a:r>
          </a:p>
          <a:p>
            <a:pPr marL="0" indent="0">
              <a:buNone/>
            </a:pPr>
            <a:r>
              <a:rPr lang="cs-CZ" sz="3200" dirty="0" smtClean="0"/>
              <a:t>Vysoká škola hotelová v Praze 8</a:t>
            </a:r>
          </a:p>
          <a:p>
            <a:pPr marL="0" indent="0">
              <a:buNone/>
            </a:pP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55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695643"/>
            <a:ext cx="9144000" cy="886319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Obsah prezentace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1737360"/>
            <a:ext cx="9144000" cy="4297680"/>
          </a:xfrm>
        </p:spPr>
        <p:txBody>
          <a:bodyPr>
            <a:normAutofit/>
          </a:bodyPr>
          <a:lstStyle/>
          <a:p>
            <a:pPr algn="l"/>
            <a:r>
              <a:rPr lang="cs-CZ" dirty="0" smtClean="0"/>
              <a:t>Úvod</a:t>
            </a:r>
          </a:p>
          <a:p>
            <a:pPr algn="l"/>
            <a:r>
              <a:rPr lang="cs-CZ" dirty="0" smtClean="0"/>
              <a:t>Projekt Ryba</a:t>
            </a:r>
          </a:p>
          <a:p>
            <a:pPr algn="l"/>
            <a:r>
              <a:rPr lang="cs-CZ" dirty="0" smtClean="0"/>
              <a:t>Vlastní výzkum VŠH</a:t>
            </a:r>
          </a:p>
          <a:p>
            <a:pPr marL="342900" indent="-342900" algn="l">
              <a:buFontTx/>
              <a:buChar char="-"/>
            </a:pPr>
            <a:r>
              <a:rPr lang="cs-CZ" dirty="0" smtClean="0"/>
              <a:t>Ryby v jídelních lístcích</a:t>
            </a:r>
          </a:p>
          <a:p>
            <a:pPr marL="342900" indent="-342900" algn="l">
              <a:buFontTx/>
              <a:buChar char="-"/>
            </a:pPr>
            <a:r>
              <a:rPr lang="cs-CZ" dirty="0" smtClean="0"/>
              <a:t>Úpravy ryb</a:t>
            </a:r>
          </a:p>
          <a:p>
            <a:pPr marL="342900" indent="-342900" algn="l">
              <a:buFontTx/>
              <a:buChar char="-"/>
            </a:pPr>
            <a:r>
              <a:rPr lang="cs-CZ" dirty="0" smtClean="0"/>
              <a:t>Ceny pokrmů z ryb</a:t>
            </a:r>
          </a:p>
          <a:p>
            <a:pPr algn="l"/>
            <a:r>
              <a:rPr lang="cs-CZ" dirty="0" smtClean="0"/>
              <a:t>Závěr</a:t>
            </a:r>
          </a:p>
          <a:p>
            <a:pPr algn="l"/>
            <a:endParaRPr lang="cs-CZ" dirty="0" smtClean="0"/>
          </a:p>
          <a:p>
            <a:pPr algn="l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090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9795"/>
          </a:xfrm>
        </p:spPr>
        <p:txBody>
          <a:bodyPr/>
          <a:lstStyle/>
          <a:p>
            <a:pPr algn="ctr"/>
            <a:r>
              <a:rPr lang="cs-CZ" dirty="0" smtClean="0"/>
              <a:t>Projekt „Ryba“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64920"/>
            <a:ext cx="10515600" cy="4912043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dirty="0" smtClean="0"/>
              <a:t>Projekt </a:t>
            </a:r>
            <a:r>
              <a:rPr lang="cs-CZ" b="1" dirty="0"/>
              <a:t>Kulturní tradice českého rybářství ve světle jejího využití v </a:t>
            </a:r>
            <a:r>
              <a:rPr lang="cs-CZ" b="1" dirty="0" smtClean="0"/>
              <a:t>cestovním </a:t>
            </a:r>
            <a:r>
              <a:rPr lang="cs-CZ" b="1" dirty="0"/>
              <a:t>ruchu a </a:t>
            </a:r>
            <a:r>
              <a:rPr lang="cs-CZ" b="1" dirty="0" err="1" smtClean="0"/>
              <a:t>krajinotvorbě</a:t>
            </a:r>
            <a:r>
              <a:rPr lang="cs-CZ" b="1" dirty="0"/>
              <a:t>.</a:t>
            </a:r>
            <a:r>
              <a:rPr lang="cs-CZ" b="1" dirty="0" smtClean="0"/>
              <a:t> </a:t>
            </a:r>
            <a:r>
              <a:rPr lang="cs-CZ" sz="2400" b="1" dirty="0" smtClean="0"/>
              <a:t>(</a:t>
            </a:r>
            <a:r>
              <a:rPr lang="cs-CZ" sz="2400" b="1" dirty="0" smtClean="0">
                <a:hlinkClick r:id="rId2"/>
              </a:rPr>
              <a:t>https://ryba.czu.cz/</a:t>
            </a:r>
            <a:r>
              <a:rPr lang="cs-CZ" sz="2400" b="1" dirty="0" err="1" smtClean="0">
                <a:hlinkClick r:id="rId2"/>
              </a:rPr>
              <a:t>cs</a:t>
            </a:r>
            <a:r>
              <a:rPr lang="cs-CZ" sz="2400" b="1" dirty="0" smtClean="0"/>
              <a:t>)</a:t>
            </a:r>
            <a:r>
              <a:rPr lang="cs-CZ" sz="2400" dirty="0" smtClean="0"/>
              <a:t> </a:t>
            </a:r>
          </a:p>
          <a:p>
            <a:pPr marL="0" indent="0" algn="just">
              <a:buNone/>
            </a:pPr>
            <a:endParaRPr lang="cs-CZ" sz="2400" dirty="0" smtClean="0"/>
          </a:p>
          <a:p>
            <a:pPr algn="just"/>
            <a:r>
              <a:rPr lang="cs-CZ" dirty="0" smtClean="0"/>
              <a:t>Analýza nabídky sladkovodních a mořských </a:t>
            </a:r>
            <a:r>
              <a:rPr lang="cs-CZ" dirty="0"/>
              <a:t>ryb </a:t>
            </a:r>
            <a:r>
              <a:rPr lang="cs-CZ" dirty="0" smtClean="0"/>
              <a:t>v jídelních lístcích </a:t>
            </a:r>
            <a:r>
              <a:rPr lang="cs-CZ" b="1" dirty="0" smtClean="0"/>
              <a:t>rybích</a:t>
            </a:r>
            <a:r>
              <a:rPr lang="cs-CZ" dirty="0" smtClean="0"/>
              <a:t> restaurací </a:t>
            </a:r>
            <a:r>
              <a:rPr lang="cs-CZ" dirty="0"/>
              <a:t>na území České republiky. </a:t>
            </a:r>
            <a:endParaRPr lang="cs-CZ" dirty="0" smtClean="0"/>
          </a:p>
          <a:p>
            <a:pPr marL="0" indent="0" algn="just">
              <a:buNone/>
            </a:pPr>
            <a:endParaRPr lang="cs-CZ" dirty="0" smtClean="0"/>
          </a:p>
          <a:p>
            <a:pPr algn="just"/>
            <a:r>
              <a:rPr lang="cs-CZ" b="1" dirty="0" smtClean="0"/>
              <a:t>„Rybí</a:t>
            </a:r>
            <a:r>
              <a:rPr lang="cs-CZ" dirty="0" smtClean="0"/>
              <a:t> </a:t>
            </a:r>
            <a:r>
              <a:rPr lang="cs-CZ" b="1" dirty="0" smtClean="0"/>
              <a:t>restaurace“</a:t>
            </a:r>
            <a:r>
              <a:rPr lang="cs-CZ" dirty="0" smtClean="0"/>
              <a:t> = restaurace s více než 50% nabídkou pokrmů z ryb a mořských plodů v rámci celého jídelního lístku.</a:t>
            </a:r>
          </a:p>
          <a:p>
            <a:pPr marL="0" indent="0" algn="just">
              <a:buNone/>
            </a:pPr>
            <a:r>
              <a:rPr lang="cs-CZ" dirty="0" smtClean="0"/>
              <a:t> </a:t>
            </a:r>
          </a:p>
          <a:p>
            <a:pPr algn="just"/>
            <a:r>
              <a:rPr lang="cs-CZ" dirty="0" smtClean="0"/>
              <a:t>V letech 2019/2020 (březen 2020) bylo identifikováno 40 rybích restaurací.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83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629587"/>
            <a:ext cx="10515600" cy="5547376"/>
          </a:xfrm>
        </p:spPr>
        <p:txBody>
          <a:bodyPr>
            <a:normAutofit/>
          </a:bodyPr>
          <a:lstStyle/>
          <a:p>
            <a:pPr algn="just"/>
            <a:r>
              <a:rPr lang="cs-CZ" sz="3600" u="sng" dirty="0" smtClean="0"/>
              <a:t>Sladkovodní ryby:</a:t>
            </a:r>
          </a:p>
          <a:p>
            <a:pPr lvl="1" algn="just"/>
            <a:r>
              <a:rPr lang="cs-CZ" sz="2800" b="1" dirty="0" smtClean="0"/>
              <a:t>kapr</a:t>
            </a:r>
            <a:r>
              <a:rPr lang="cs-CZ" sz="2800" b="1" dirty="0"/>
              <a:t>, pstruh, </a:t>
            </a:r>
            <a:r>
              <a:rPr lang="cs-CZ" sz="2800" b="1" dirty="0" smtClean="0"/>
              <a:t>candát, sumec, úhoř, </a:t>
            </a:r>
            <a:r>
              <a:rPr lang="cs-CZ" sz="2800" b="1" dirty="0" err="1" smtClean="0"/>
              <a:t>amur</a:t>
            </a:r>
            <a:r>
              <a:rPr lang="cs-CZ" sz="2800" b="1" dirty="0" smtClean="0"/>
              <a:t> </a:t>
            </a:r>
            <a:r>
              <a:rPr lang="cs-CZ" sz="2800" dirty="0" smtClean="0"/>
              <a:t>a ostatní.</a:t>
            </a:r>
          </a:p>
          <a:p>
            <a:pPr lvl="1" algn="just"/>
            <a:r>
              <a:rPr lang="cs-CZ" sz="2800" dirty="0" smtClean="0"/>
              <a:t>Ostatní: </a:t>
            </a:r>
            <a:r>
              <a:rPr lang="cs-CZ" sz="2800" dirty="0"/>
              <a:t>štika, </a:t>
            </a:r>
            <a:r>
              <a:rPr lang="cs-CZ" sz="2800" dirty="0" smtClean="0"/>
              <a:t>lín, siven, okoun </a:t>
            </a:r>
            <a:r>
              <a:rPr lang="cs-CZ" sz="2800" dirty="0"/>
              <a:t>nilský, </a:t>
            </a:r>
            <a:r>
              <a:rPr lang="cs-CZ" sz="2800" dirty="0" err="1" smtClean="0"/>
              <a:t>tilápie</a:t>
            </a:r>
            <a:r>
              <a:rPr lang="cs-CZ" sz="2800" dirty="0" smtClean="0"/>
              <a:t>, </a:t>
            </a:r>
            <a:r>
              <a:rPr lang="cs-CZ" sz="2800" dirty="0" err="1"/>
              <a:t>sumeček</a:t>
            </a:r>
            <a:r>
              <a:rPr lang="cs-CZ" sz="2800" dirty="0"/>
              <a:t> africký</a:t>
            </a:r>
            <a:r>
              <a:rPr lang="cs-CZ" sz="2800" dirty="0" smtClean="0"/>
              <a:t>, maréna, jeseter, </a:t>
            </a:r>
            <a:r>
              <a:rPr lang="cs-CZ" sz="2800" dirty="0" err="1" smtClean="0"/>
              <a:t>pangasius</a:t>
            </a:r>
            <a:r>
              <a:rPr lang="cs-CZ" sz="2800" dirty="0" smtClean="0"/>
              <a:t> a </a:t>
            </a:r>
            <a:r>
              <a:rPr lang="cs-CZ" sz="2800" dirty="0" err="1"/>
              <a:t>tolstolobik</a:t>
            </a:r>
            <a:r>
              <a:rPr lang="cs-CZ" sz="2800" dirty="0" smtClean="0"/>
              <a:t>.</a:t>
            </a:r>
          </a:p>
          <a:p>
            <a:pPr marL="457200" lvl="1" indent="0" algn="just">
              <a:buNone/>
            </a:pPr>
            <a:endParaRPr lang="cs-CZ" sz="2800" dirty="0"/>
          </a:p>
          <a:p>
            <a:pPr algn="just"/>
            <a:r>
              <a:rPr lang="cs-CZ" sz="3200" dirty="0" smtClean="0"/>
              <a:t>Mořské (migrační) ryby </a:t>
            </a:r>
            <a:r>
              <a:rPr lang="cs-CZ" sz="3200" dirty="0"/>
              <a:t>a plody </a:t>
            </a:r>
            <a:r>
              <a:rPr lang="cs-CZ" sz="3200" dirty="0" smtClean="0"/>
              <a:t>moře:</a:t>
            </a:r>
          </a:p>
          <a:p>
            <a:pPr lvl="1" algn="just"/>
            <a:r>
              <a:rPr lang="cs-CZ" sz="2800" b="1" dirty="0" smtClean="0"/>
              <a:t>Losos</a:t>
            </a:r>
            <a:r>
              <a:rPr lang="cs-CZ" sz="2800" dirty="0" smtClean="0"/>
              <a:t> a ostatní.</a:t>
            </a:r>
          </a:p>
          <a:p>
            <a:pPr lvl="1" algn="just"/>
            <a:r>
              <a:rPr lang="cs-CZ" sz="2800" dirty="0" smtClean="0"/>
              <a:t>Ostatní + plody moře (měkkýši, korýši a ostnokožci): tuňák, makrela, halibut, pražma</a:t>
            </a:r>
            <a:r>
              <a:rPr lang="cs-CZ" sz="2800" dirty="0"/>
              <a:t>, treska</a:t>
            </a:r>
            <a:r>
              <a:rPr lang="cs-CZ" sz="2800" dirty="0" smtClean="0"/>
              <a:t>, </a:t>
            </a:r>
            <a:r>
              <a:rPr lang="cs-CZ" sz="2800" dirty="0"/>
              <a:t>mořská štika, mečoun, hejk</a:t>
            </a:r>
            <a:r>
              <a:rPr lang="cs-CZ" sz="2800" dirty="0" smtClean="0"/>
              <a:t>, </a:t>
            </a:r>
            <a:r>
              <a:rPr lang="cs-CZ" sz="2800" dirty="0"/>
              <a:t>mořský ďas, sleď, máslová ryba, žralok, platýs, mořský </a:t>
            </a:r>
            <a:r>
              <a:rPr lang="cs-CZ" sz="2800" dirty="0" smtClean="0"/>
              <a:t>jazyk</a:t>
            </a:r>
            <a:r>
              <a:rPr lang="cs-CZ" sz="2800" dirty="0"/>
              <a:t>, </a:t>
            </a:r>
            <a:r>
              <a:rPr lang="cs-CZ" sz="2800" dirty="0" smtClean="0"/>
              <a:t>krevety, humr, slávky, krab, </a:t>
            </a:r>
            <a:r>
              <a:rPr lang="cs-CZ" sz="2800" dirty="0"/>
              <a:t>mušle Svatého Jakuba</a:t>
            </a:r>
            <a:r>
              <a:rPr lang="cs-CZ" sz="2800" dirty="0" smtClean="0"/>
              <a:t>, </a:t>
            </a:r>
            <a:r>
              <a:rPr lang="cs-CZ" sz="2800" dirty="0"/>
              <a:t>sépie, garnát</a:t>
            </a:r>
            <a:r>
              <a:rPr lang="cs-CZ" sz="2800" dirty="0" smtClean="0"/>
              <a:t>, chobotnice a další. </a:t>
            </a:r>
            <a:endParaRPr lang="cs-CZ" sz="28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24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272287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809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0418403"/>
              </p:ext>
            </p:extLst>
          </p:nvPr>
        </p:nvGraphicFramePr>
        <p:xfrm>
          <a:off x="0" y="0"/>
          <a:ext cx="12192000" cy="6751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77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4833941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183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203459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753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0147768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881A-5D42-4494-9B1F-DF8E5163CDD2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458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4079</TotalTime>
  <Words>379</Words>
  <Application>Microsoft Office PowerPoint</Application>
  <PresentationFormat>Širokoúhlá obrazovka</PresentationFormat>
  <Paragraphs>82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Wingdings</vt:lpstr>
      <vt:lpstr>Motiv Office</vt:lpstr>
      <vt:lpstr>Nabídka pokrmů z ryb v české gastronomii</vt:lpstr>
      <vt:lpstr>Obsah prezentace</vt:lpstr>
      <vt:lpstr>Projekt „Ryba“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Úprava pokrmů z ryb</vt:lpstr>
      <vt:lpstr>Prezentace aplikace PowerPoint</vt:lpstr>
      <vt:lpstr>Prezentace aplikace PowerPoint</vt:lpstr>
      <vt:lpstr>Prezentace aplikace PowerPoint</vt:lpstr>
      <vt:lpstr>Prezentace aplikace PowerPoint</vt:lpstr>
      <vt:lpstr>G10 - Mediány cen rybích pokrmů dle druhu použité ryby</vt:lpstr>
      <vt:lpstr>Závěr</vt:lpstr>
      <vt:lpstr>Děkuji za Vaši pozornost</vt:lpstr>
      <vt:lpstr>Diskuze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Nabídka rybích pokrmů v české gastronomi</dc:title>
  <dc:creator>START</dc:creator>
  <cp:lastModifiedBy>Pop Martin</cp:lastModifiedBy>
  <cp:revision>40</cp:revision>
  <dcterms:created xsi:type="dcterms:W3CDTF">2021-05-03T10:13:58Z</dcterms:created>
  <dcterms:modified xsi:type="dcterms:W3CDTF">2021-05-11T09:50:10Z</dcterms:modified>
</cp:coreProperties>
</file>