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6" r:id="rId6"/>
    <p:sldId id="260" r:id="rId7"/>
    <p:sldId id="262" r:id="rId8"/>
    <p:sldId id="263" r:id="rId9"/>
    <p:sldId id="261" r:id="rId10"/>
    <p:sldId id="264" r:id="rId11"/>
    <p:sldId id="265" r:id="rId12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Oddíl bez názvu" id="{7A25982A-D8B1-427F-B520-7862D4823875}">
          <p14:sldIdLst>
            <p14:sldId id="256"/>
            <p14:sldId id="257"/>
            <p14:sldId id="258"/>
            <p14:sldId id="259"/>
            <p14:sldId id="266"/>
            <p14:sldId id="260"/>
            <p14:sldId id="262"/>
            <p14:sldId id="263"/>
            <p14:sldId id="261"/>
            <p14:sldId id="264"/>
            <p14:sldId id="265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75" autoAdjust="0"/>
    <p:restoredTop sz="94660"/>
  </p:normalViewPr>
  <p:slideViewPr>
    <p:cSldViewPr snapToGrid="0">
      <p:cViewPr varScale="1">
        <p:scale>
          <a:sx n="86" d="100"/>
          <a:sy n="86" d="100"/>
        </p:scale>
        <p:origin x="422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17772AB-B81E-4677-B95F-5AA714BE8E9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C88DC307-6231-444C-B8DC-3648A73B766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2D4049F3-A3B2-4456-8133-41A04DF54D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9B826D-8F04-4DD5-A9BE-2BA7624DFE25}" type="datetimeFigureOut">
              <a:rPr lang="cs-CZ" smtClean="0"/>
              <a:t>07.05.2021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EC9FE09C-AFC5-4C58-803E-A4FE3540AB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2CF9B4F0-69B2-4B3A-987D-584EC5C451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3EBB4-39BE-4097-9BB7-84CE24BE41E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815590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5DE91CF-7A5C-419A-A43A-DE432FCA4E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A6812381-EC3B-4215-81C3-E15D4373B02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B68BF070-4CFD-4C2E-AA5F-063F020598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9B826D-8F04-4DD5-A9BE-2BA7624DFE25}" type="datetimeFigureOut">
              <a:rPr lang="cs-CZ" smtClean="0"/>
              <a:t>07.05.2021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6C67FCAA-01E4-4B0F-8EEE-EB798C255C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F0B0303D-EB64-4E47-A937-CC715E6BBD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3EBB4-39BE-4097-9BB7-84CE24BE41E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181866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15B16A6-E736-49D5-BD20-43DEB89F0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EBA50D59-A197-4F72-B59F-782BEABD367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B7FEF8A2-5C5D-489E-8602-6920AFF8C4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9B826D-8F04-4DD5-A9BE-2BA7624DFE25}" type="datetimeFigureOut">
              <a:rPr lang="cs-CZ" smtClean="0"/>
              <a:t>07.05.2021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E003D068-7621-4C04-9115-413B3C5505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1B7E5526-49D7-482E-B9F6-29FC4ED2E0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3EBB4-39BE-4097-9BB7-84CE24BE41E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889218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EB5101C-3BC0-4EB6-A7AD-B817B027A1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1D290A00-6328-40FF-8202-B6D25526128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26239689-A3CE-4AEB-9799-E088E1EDE90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321C4E0C-436B-4B33-B0A8-BAA704F903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9B826D-8F04-4DD5-A9BE-2BA7624DFE25}" type="datetimeFigureOut">
              <a:rPr lang="cs-CZ" smtClean="0"/>
              <a:t>07.05.2021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B6EE82CF-F3C0-4193-B5A4-98BE70C369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D0625571-BD37-4CD0-9A40-05D122EDBD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3EBB4-39BE-4097-9BB7-84CE24BE41E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652975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5AFE5A6-6858-4E91-BA23-57EC8C3902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B25026D0-0A45-464C-AA22-616656C74BE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6A11E6C4-0962-4EA4-AFAE-9C463EF0550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C3D285A4-ADED-4C5F-8CC5-AB570B19C70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C25D7214-03F9-4228-83FE-965BD591CF4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43DBDD0E-DCAA-4748-8461-3CDC2B74B8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9B826D-8F04-4DD5-A9BE-2BA7624DFE25}" type="datetimeFigureOut">
              <a:rPr lang="cs-CZ" smtClean="0"/>
              <a:t>07.05.2021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91463A0F-C46C-4F90-95EC-14F478BCDB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E82D0308-DF55-43B3-BEB4-9073EF75FE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3EBB4-39BE-4097-9BB7-84CE24BE41E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387880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2B45873-43EF-446C-A853-6A11B31C97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589BF831-6CA9-47E4-9993-039ED16952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9B826D-8F04-4DD5-A9BE-2BA7624DFE25}" type="datetimeFigureOut">
              <a:rPr lang="cs-CZ" smtClean="0"/>
              <a:t>07.05.2021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2AC7954D-61C8-4067-AFD7-8E1F33D5C2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90D823F5-6805-41FF-B4F1-C01F5A2498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3EBB4-39BE-4097-9BB7-84CE24BE41E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391023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915A0FBB-D102-4599-A3F2-B1D7CB1B90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9B826D-8F04-4DD5-A9BE-2BA7624DFE25}" type="datetimeFigureOut">
              <a:rPr lang="cs-CZ" smtClean="0"/>
              <a:t>07.05.2021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44B8685B-B3C5-4440-AB92-D31CA8F6F7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B4C99826-C629-4B8B-A5B1-D18119A15D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3EBB4-39BE-4097-9BB7-84CE24BE41E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689414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3929A92-19DF-4148-8288-C9B278554E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EBA259D2-2B3C-49A2-B098-00A03256C64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B9F55F8A-15D5-49F4-9905-6E7813308C4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B28AEE83-1362-49FD-AA2F-23CAD93698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9B826D-8F04-4DD5-A9BE-2BA7624DFE25}" type="datetimeFigureOut">
              <a:rPr lang="cs-CZ" smtClean="0"/>
              <a:t>07.05.2021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C15CD64F-45D3-4BB3-9492-9635EEE66A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6695DECD-FB0B-4666-957F-32D8083334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3EBB4-39BE-4097-9BB7-84CE24BE41E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54269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67C65B3-0080-4556-8611-166D722769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6D41E3E0-B83B-4C6C-AECF-68025DE3674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B3FE7F17-BAD3-4DE7-B72D-6875C76563C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76DA1A77-B24A-4390-84CE-E31AC96555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9B826D-8F04-4DD5-A9BE-2BA7624DFE25}" type="datetimeFigureOut">
              <a:rPr lang="cs-CZ" smtClean="0"/>
              <a:t>07.05.2021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B9B5BF6F-92DA-475F-9E34-DCB1D29EE8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29F783C1-086F-4D4D-B7FF-CF18625EFD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3EBB4-39BE-4097-9BB7-84CE24BE41E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24833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61E81D9-B064-44F1-BB29-A6D51A4E44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B2CB71B1-4EF8-4CC2-AC3F-63658B9F300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7A1C1AD1-4372-44FC-BDE7-B799B61A4D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9B826D-8F04-4DD5-A9BE-2BA7624DFE25}" type="datetimeFigureOut">
              <a:rPr lang="cs-CZ" smtClean="0"/>
              <a:t>07.05.2021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CE32AA5E-4210-4297-9423-B5B8ED39E3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B89C0D1D-87AA-40C9-80FD-0FAFA90B8D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3EBB4-39BE-4097-9BB7-84CE24BE41E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468840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6BDA5D93-2B23-48F1-AC63-C1E519AC6FC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66C3E7F5-8A64-4CFC-91EA-140BC1F89BF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AA9CA798-ABFC-401A-BCFE-5C3AB63E95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9B826D-8F04-4DD5-A9BE-2BA7624DFE25}" type="datetimeFigureOut">
              <a:rPr lang="cs-CZ" smtClean="0"/>
              <a:t>07.05.2021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C26A9D27-473A-4D7D-A52B-9331944016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9648D32B-0A59-4DB1-AE5A-E3DBBBB041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3EBB4-39BE-4097-9BB7-84CE24BE41E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445381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E18F1315-681E-45D0-961C-9F2E6839D3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B4D13466-6332-4159-A494-CD8D4A76F1D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F6C8754B-5F29-431D-8195-D3A43FFA856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9B826D-8F04-4DD5-A9BE-2BA7624DFE25}" type="datetimeFigureOut">
              <a:rPr lang="cs-CZ" smtClean="0"/>
              <a:t>07.05.2021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0B5A4E7F-46A1-44AE-8243-0A052BEE15A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9E5E06EB-7563-47E4-A219-5CE679F80E4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B3EBB4-39BE-4097-9BB7-84CE24BE41E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514825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9">
            <a:extLst>
              <a:ext uri="{FF2B5EF4-FFF2-40B4-BE49-F238E27FC236}">
                <a16:creationId xmlns:a16="http://schemas.microsoft.com/office/drawing/2014/main" id="{C1DD1A8A-57D5-4A81-AD04-532B043C56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Obrázek 4" descr="Obsah obrázku talíř, jídlo, stůl, zlatý hřeb&#10;&#10;Popis byl vytvořen automaticky">
            <a:extLst>
              <a:ext uri="{FF2B5EF4-FFF2-40B4-BE49-F238E27FC236}">
                <a16:creationId xmlns:a16="http://schemas.microsoft.com/office/drawing/2014/main" id="{D3B62D56-69A2-448E-A272-B9B88E10F9B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168" b="9833"/>
          <a:stretch/>
        </p:blipFill>
        <p:spPr>
          <a:xfrm>
            <a:off x="-3047" y="10"/>
            <a:ext cx="12191999" cy="685799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007891EC-4501-44ED-A8C8-B11B6DB767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207602"/>
            <a:ext cx="12191999" cy="3162146"/>
          </a:xfrm>
          <a:prstGeom prst="rect">
            <a:avLst/>
          </a:prstGeom>
          <a:gradFill flip="none" rotWithShape="1">
            <a:gsLst>
              <a:gs pos="0">
                <a:srgbClr val="000000">
                  <a:alpha val="0"/>
                </a:srgbClr>
              </a:gs>
              <a:gs pos="25000">
                <a:srgbClr val="000000">
                  <a:alpha val="15000"/>
                </a:srgbClr>
              </a:gs>
              <a:gs pos="75000">
                <a:srgbClr val="000000">
                  <a:alpha val="15000"/>
                </a:srgbClr>
              </a:gs>
              <a:gs pos="50000">
                <a:srgbClr val="000000">
                  <a:alpha val="30000"/>
                </a:srgbClr>
              </a:gs>
              <a:gs pos="100000">
                <a:srgbClr val="000000">
                  <a:alpha val="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Nadpis 1">
            <a:extLst>
              <a:ext uri="{FF2B5EF4-FFF2-40B4-BE49-F238E27FC236}">
                <a16:creationId xmlns:a16="http://schemas.microsoft.com/office/drawing/2014/main" id="{974D5186-CC9B-4F15-B91F-156B6C18BF1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97280" y="325550"/>
            <a:ext cx="10058400" cy="3574778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/>
          <a:p>
            <a:r>
              <a:rPr lang="cs-CZ" sz="5200" b="1" dirty="0">
                <a:solidFill>
                  <a:srgbClr val="FFFFFF"/>
                </a:solidFill>
              </a:rPr>
              <a:t>Sladkovodní ryby v gastronomii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8A23BB30-7620-4BE4-B194-3250F218FEB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00051" y="4072043"/>
            <a:ext cx="10058400" cy="1282707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200" dirty="0">
                <a:solidFill>
                  <a:srgbClr val="FFFFFF"/>
                </a:solidFill>
              </a:rPr>
              <a:t>Kvalita rybího masa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200" dirty="0">
                <a:solidFill>
                  <a:srgbClr val="FFFFFF"/>
                </a:solidFill>
              </a:rPr>
              <a:t>Sezónní dostupnost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200" dirty="0">
                <a:solidFill>
                  <a:srgbClr val="FFFFFF"/>
                </a:solidFill>
              </a:rPr>
              <a:t>Ošetření a příprava rybího masa</a:t>
            </a:r>
          </a:p>
        </p:txBody>
      </p:sp>
    </p:spTree>
    <p:extLst>
      <p:ext uri="{BB962C8B-B14F-4D97-AF65-F5344CB8AC3E}">
        <p14:creationId xmlns:p14="http://schemas.microsoft.com/office/powerpoint/2010/main" val="20781873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 descr="Obsah obrázku interiér, rostlina, zelenina, ryba&#10;&#10;Popis byl vytvořen automaticky">
            <a:extLst>
              <a:ext uri="{FF2B5EF4-FFF2-40B4-BE49-F238E27FC236}">
                <a16:creationId xmlns:a16="http://schemas.microsoft.com/office/drawing/2014/main" id="{9F8D37FE-D26B-45AB-BDCE-FE7F2D5D45F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09" r="21063"/>
          <a:stretch/>
        </p:blipFill>
        <p:spPr>
          <a:xfrm>
            <a:off x="5797543" y="10"/>
            <a:ext cx="6394152" cy="6857990"/>
          </a:xfrm>
          <a:prstGeom prst="rect">
            <a:avLst/>
          </a:prstGeom>
        </p:spPr>
      </p:pic>
      <p:pic>
        <p:nvPicPr>
          <p:cNvPr id="14" name="Picture 9">
            <a:extLst>
              <a:ext uri="{FF2B5EF4-FFF2-40B4-BE49-F238E27FC236}">
                <a16:creationId xmlns:a16="http://schemas.microsoft.com/office/drawing/2014/main" id="{54DDEBDD-D8BD-41A6-8A0D-B00E3768B0F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 flipV="1"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Nadpis 1">
            <a:extLst>
              <a:ext uri="{FF2B5EF4-FFF2-40B4-BE49-F238E27FC236}">
                <a16:creationId xmlns:a16="http://schemas.microsoft.com/office/drawing/2014/main" id="{E05EF2AE-70B9-46E4-8DB5-06720EEB2A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0812" y="819284"/>
            <a:ext cx="4803636" cy="1311664"/>
          </a:xfrm>
        </p:spPr>
        <p:txBody>
          <a:bodyPr>
            <a:normAutofit/>
          </a:bodyPr>
          <a:lstStyle/>
          <a:p>
            <a:r>
              <a:rPr lang="cs-CZ" b="1" i="1" dirty="0">
                <a:solidFill>
                  <a:srgbClr val="000000"/>
                </a:solidFill>
              </a:rPr>
              <a:t>Kvalita rybího masa našich ryb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75BBEF2C-807A-4D9B-A826-FB808F84E76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4997" y="2272143"/>
            <a:ext cx="4706803" cy="3788830"/>
          </a:xfrm>
        </p:spPr>
        <p:txBody>
          <a:bodyPr anchor="ctr"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cs-CZ" sz="1700" b="1" dirty="0">
                <a:solidFill>
                  <a:srgbClr val="000000"/>
                </a:solidFill>
              </a:rPr>
              <a:t>Vliv způsobu chovu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sz="1700" b="1" dirty="0">
                <a:solidFill>
                  <a:srgbClr val="000000"/>
                </a:solidFill>
              </a:rPr>
              <a:t>Nutričně hodnotná potravina</a:t>
            </a:r>
            <a:r>
              <a:rPr lang="cs-CZ" sz="1700" dirty="0">
                <a:solidFill>
                  <a:srgbClr val="000000"/>
                </a:solidFill>
              </a:rPr>
              <a:t>,</a:t>
            </a:r>
            <a:r>
              <a:rPr lang="cs-CZ" sz="1700" i="1" dirty="0">
                <a:solidFill>
                  <a:srgbClr val="000000"/>
                </a:solidFill>
              </a:rPr>
              <a:t> vysoký obsah proteinů, lipidů, minerálních látek a vitaminů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sz="1700" b="1" dirty="0">
                <a:solidFill>
                  <a:srgbClr val="000000"/>
                </a:solidFill>
              </a:rPr>
              <a:t>Nízká kalorická hodnota</a:t>
            </a:r>
            <a:r>
              <a:rPr lang="cs-CZ" sz="1700" i="1" dirty="0">
                <a:solidFill>
                  <a:srgbClr val="000000"/>
                </a:solidFill>
              </a:rPr>
              <a:t>, vysoký obsah Omega-3 mastných kyselin = pozitivní vliv na zdraví člověka</a:t>
            </a:r>
            <a:endParaRPr lang="cs-CZ" sz="1700" dirty="0">
              <a:solidFill>
                <a:srgbClr val="000000"/>
              </a:solidFill>
            </a:endParaRPr>
          </a:p>
          <a:p>
            <a:pPr>
              <a:buFont typeface="Wingdings" panose="05000000000000000000" pitchFamily="2" charset="2"/>
              <a:buChar char="§"/>
            </a:pPr>
            <a:r>
              <a:rPr lang="cs-CZ" sz="1700" b="1" dirty="0">
                <a:solidFill>
                  <a:srgbClr val="000000"/>
                </a:solidFill>
              </a:rPr>
              <a:t>Snadná stravitelnost</a:t>
            </a:r>
            <a:r>
              <a:rPr lang="cs-CZ" sz="1700" i="1" dirty="0">
                <a:solidFill>
                  <a:srgbClr val="000000"/>
                </a:solidFill>
              </a:rPr>
              <a:t>, bohaté na esenciální aminokyseliny  metionin, lysin</a:t>
            </a:r>
            <a:endParaRPr lang="cs-CZ" sz="1700" dirty="0">
              <a:solidFill>
                <a:srgbClr val="000000"/>
              </a:solidFill>
            </a:endParaRPr>
          </a:p>
          <a:p>
            <a:pPr>
              <a:buFont typeface="Wingdings" panose="05000000000000000000" pitchFamily="2" charset="2"/>
              <a:buChar char="§"/>
            </a:pPr>
            <a:r>
              <a:rPr lang="cs-CZ" sz="1700" b="1" dirty="0">
                <a:solidFill>
                  <a:srgbClr val="000000"/>
                </a:solidFill>
              </a:rPr>
              <a:t>Prosté parazitů nebezpečných pro člověka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sz="1700" b="1" dirty="0">
                <a:solidFill>
                  <a:srgbClr val="000000"/>
                </a:solidFill>
              </a:rPr>
              <a:t>V ČR velmi nízká spotřeba </a:t>
            </a:r>
            <a:r>
              <a:rPr lang="cs-CZ" sz="1700" i="1" dirty="0">
                <a:solidFill>
                  <a:srgbClr val="000000"/>
                </a:solidFill>
              </a:rPr>
              <a:t>5,5 kg, z toho sladkovodní1,4</a:t>
            </a:r>
          </a:p>
        </p:txBody>
      </p:sp>
    </p:spTree>
    <p:extLst>
      <p:ext uri="{BB962C8B-B14F-4D97-AF65-F5344CB8AC3E}">
        <p14:creationId xmlns:p14="http://schemas.microsoft.com/office/powerpoint/2010/main" val="164416341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 descr="Obsah obrázku jídlo, plast, snězeno, krájené&#10;&#10;Popis byl vytvořen automaticky">
            <a:extLst>
              <a:ext uri="{FF2B5EF4-FFF2-40B4-BE49-F238E27FC236}">
                <a16:creationId xmlns:a16="http://schemas.microsoft.com/office/drawing/2014/main" id="{4E9ED355-EF83-4FCE-8A48-2F49D86853C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104785"/>
            <a:ext cx="12191980" cy="6857990"/>
          </a:xfrm>
          <a:prstGeom prst="rect">
            <a:avLst/>
          </a:prstGeom>
        </p:spPr>
      </p:pic>
      <p:sp>
        <p:nvSpPr>
          <p:cNvPr id="28" name="Rectangle 27">
            <a:extLst>
              <a:ext uri="{FF2B5EF4-FFF2-40B4-BE49-F238E27FC236}">
                <a16:creationId xmlns:a16="http://schemas.microsoft.com/office/drawing/2014/main" id="{2B1D4F77-A17C-43D7-B7FA-545148E4E9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36884" y="321176"/>
            <a:ext cx="4332307" cy="5896743"/>
          </a:xfrm>
          <a:prstGeom prst="rect">
            <a:avLst/>
          </a:prstGeom>
          <a:solidFill>
            <a:schemeClr val="bg1">
              <a:alpha val="90000"/>
            </a:schemeClr>
          </a:solidFill>
          <a:ln w="127000" cap="sq" cmpd="thinThick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Nadpis 1">
            <a:extLst>
              <a:ext uri="{FF2B5EF4-FFF2-40B4-BE49-F238E27FC236}">
                <a16:creationId xmlns:a16="http://schemas.microsoft.com/office/drawing/2014/main" id="{7BB4E870-CCA6-4D07-A020-DA47FDD357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4805" y="640263"/>
            <a:ext cx="3759240" cy="1344975"/>
          </a:xfrm>
        </p:spPr>
        <p:txBody>
          <a:bodyPr>
            <a:normAutofit/>
          </a:bodyPr>
          <a:lstStyle/>
          <a:p>
            <a:r>
              <a:rPr lang="cs-CZ" sz="4000" b="1" i="1" dirty="0"/>
              <a:t>Sezónní dostupnost ryb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797C059B-D343-4B0C-BE3A-3D44E597D4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4110" y="2121763"/>
            <a:ext cx="3764826" cy="3773010"/>
          </a:xfrm>
        </p:spPr>
        <p:txBody>
          <a:bodyPr>
            <a:normAutofit/>
          </a:bodyPr>
          <a:lstStyle/>
          <a:p>
            <a:r>
              <a:rPr lang="cs-CZ" sz="2400" b="1" dirty="0"/>
              <a:t>Jarní výlovy</a:t>
            </a:r>
          </a:p>
          <a:p>
            <a:r>
              <a:rPr lang="cs-CZ" sz="2400" b="1" dirty="0"/>
              <a:t>Podzimní výlovy</a:t>
            </a:r>
          </a:p>
          <a:p>
            <a:r>
              <a:rPr lang="cs-CZ" sz="2400" b="1" dirty="0"/>
              <a:t>Letní odlovy</a:t>
            </a:r>
          </a:p>
          <a:p>
            <a:r>
              <a:rPr lang="cs-CZ" sz="2400" b="1" dirty="0"/>
              <a:t>Druhová dostupnost </a:t>
            </a:r>
          </a:p>
        </p:txBody>
      </p:sp>
    </p:spTree>
    <p:extLst>
      <p:ext uri="{BB962C8B-B14F-4D97-AF65-F5344CB8AC3E}">
        <p14:creationId xmlns:p14="http://schemas.microsoft.com/office/powerpoint/2010/main" val="153657871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E3502FC-3168-4C49-B1A1-611DBA4640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3194" y="418391"/>
            <a:ext cx="10515600" cy="1325563"/>
          </a:xfrm>
        </p:spPr>
        <p:txBody>
          <a:bodyPr/>
          <a:lstStyle/>
          <a:p>
            <a:pPr algn="ctr"/>
            <a:r>
              <a:rPr lang="cs-CZ" b="1" i="1" dirty="0"/>
              <a:t>Ošetření a příprava rybího masa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738239A1-0EBF-4F15-A764-082AD16E8E8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Nákup ryb</a:t>
            </a:r>
          </a:p>
          <a:p>
            <a:r>
              <a:rPr lang="cs-CZ" dirty="0"/>
              <a:t>Porcování ryb</a:t>
            </a:r>
          </a:p>
          <a:p>
            <a:r>
              <a:rPr lang="cs-CZ" dirty="0"/>
              <a:t>Ošetření rybího masa</a:t>
            </a:r>
          </a:p>
          <a:p>
            <a:r>
              <a:rPr lang="cs-CZ" dirty="0"/>
              <a:t>Uchování rybího masa</a:t>
            </a:r>
          </a:p>
        </p:txBody>
      </p:sp>
      <p:pic>
        <p:nvPicPr>
          <p:cNvPr id="5" name="Obrázek 4" descr="Obsah obrázku jídlo, interiér, sašimi, dřevěné&#10;&#10;Popis byl vytvořen automaticky">
            <a:extLst>
              <a:ext uri="{FF2B5EF4-FFF2-40B4-BE49-F238E27FC236}">
                <a16:creationId xmlns:a16="http://schemas.microsoft.com/office/drawing/2014/main" id="{877295B7-75D9-4E5D-BF3E-CAC768415C0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2101" y="1342113"/>
            <a:ext cx="6991372" cy="52448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54368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52B56DD-3579-4A43-B2FD-AC15D78C03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81EC5A48-0B2C-4B50-B219-0E27E194F2D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7854125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FF38FAB-1CF8-4E0B-A644-6038B98AD4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b="1" i="1" dirty="0"/>
              <a:t>Části rybího těla</a:t>
            </a:r>
          </a:p>
        </p:txBody>
      </p:sp>
      <p:pic>
        <p:nvPicPr>
          <p:cNvPr id="5" name="Zástupný obsah 4" descr="Obsah obrázku zelená, interiér, plast&#10;&#10;Popis byl vytvořen automaticky">
            <a:extLst>
              <a:ext uri="{FF2B5EF4-FFF2-40B4-BE49-F238E27FC236}">
                <a16:creationId xmlns:a16="http://schemas.microsoft.com/office/drawing/2014/main" id="{97CA947D-0A11-4F2E-916E-0852FF44946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8825" y="1825625"/>
            <a:ext cx="7734350" cy="4351338"/>
          </a:xfrm>
        </p:spPr>
      </p:pic>
    </p:spTree>
    <p:extLst>
      <p:ext uri="{BB962C8B-B14F-4D97-AF65-F5344CB8AC3E}">
        <p14:creationId xmlns:p14="http://schemas.microsoft.com/office/powerpoint/2010/main" val="260016959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B801DC4-42C3-4F6D-B5D2-00D5B18996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i="1" dirty="0"/>
              <a:t>Půlka s žebry a filet s ocasním násadcem</a:t>
            </a:r>
          </a:p>
        </p:txBody>
      </p:sp>
      <p:pic>
        <p:nvPicPr>
          <p:cNvPr id="5" name="Zástupný obsah 4" descr="Obsah obrázku jídlo, vsedě, kousek, interiér&#10;&#10;Popis byl vytvořen automaticky">
            <a:extLst>
              <a:ext uri="{FF2B5EF4-FFF2-40B4-BE49-F238E27FC236}">
                <a16:creationId xmlns:a16="http://schemas.microsoft.com/office/drawing/2014/main" id="{F8FE959A-8055-4943-ACE9-A8CDBCBCA09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5436" y="1825625"/>
            <a:ext cx="5801128" cy="4351338"/>
          </a:xfrm>
        </p:spPr>
      </p:pic>
    </p:spTree>
    <p:extLst>
      <p:ext uri="{BB962C8B-B14F-4D97-AF65-F5344CB8AC3E}">
        <p14:creationId xmlns:p14="http://schemas.microsoft.com/office/powerpoint/2010/main" val="355789071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3E3EFDE-4A58-4156-80AD-9D76C2B24C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i="1" dirty="0"/>
              <a:t>Filet bez ocasní části</a:t>
            </a:r>
          </a:p>
        </p:txBody>
      </p:sp>
      <p:pic>
        <p:nvPicPr>
          <p:cNvPr id="5" name="Zástupný obsah 4" descr="Obsah obrázku jídlo, sašimi, interiér, papír&#10;&#10;Popis byl vytvořen automaticky">
            <a:extLst>
              <a:ext uri="{FF2B5EF4-FFF2-40B4-BE49-F238E27FC236}">
                <a16:creationId xmlns:a16="http://schemas.microsoft.com/office/drawing/2014/main" id="{57D63330-1810-4E89-9B46-3DDA540E5BB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4490" y="1985422"/>
            <a:ext cx="5801784" cy="4351338"/>
          </a:xfrm>
        </p:spPr>
      </p:pic>
    </p:spTree>
    <p:extLst>
      <p:ext uri="{BB962C8B-B14F-4D97-AF65-F5344CB8AC3E}">
        <p14:creationId xmlns:p14="http://schemas.microsoft.com/office/powerpoint/2010/main" val="420065106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>
            <a:extLst>
              <a:ext uri="{FF2B5EF4-FFF2-40B4-BE49-F238E27FC236}">
                <a16:creationId xmlns:a16="http://schemas.microsoft.com/office/drawing/2014/main" id="{DE498A3B-D2B8-4D29-A485-BD6245A6E4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Porce a podkova</a:t>
            </a:r>
          </a:p>
        </p:txBody>
      </p:sp>
      <p:pic>
        <p:nvPicPr>
          <p:cNvPr id="8" name="Zástupný obsah 7" descr="Obsah obrázku zelená&#10;&#10;Popis byl vytvořen automaticky">
            <a:extLst>
              <a:ext uri="{FF2B5EF4-FFF2-40B4-BE49-F238E27FC236}">
                <a16:creationId xmlns:a16="http://schemas.microsoft.com/office/drawing/2014/main" id="{6DE88506-28F1-4A69-B04C-DC1E9D6CA25B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2058399"/>
            <a:ext cx="5181600" cy="3885789"/>
          </a:xfrm>
        </p:spPr>
      </p:pic>
      <p:pic>
        <p:nvPicPr>
          <p:cNvPr id="10" name="Zástupný obsah 9" descr="Obsah obrázku interiér, zelená&#10;&#10;Popis byl vytvořen automaticky">
            <a:extLst>
              <a:ext uri="{FF2B5EF4-FFF2-40B4-BE49-F238E27FC236}">
                <a16:creationId xmlns:a16="http://schemas.microsoft.com/office/drawing/2014/main" id="{0821B87B-4749-4EBE-A98B-27EEA67FCE3F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2200" y="2059228"/>
            <a:ext cx="5181600" cy="3884131"/>
          </a:xfrm>
        </p:spPr>
      </p:pic>
    </p:spTree>
    <p:extLst>
      <p:ext uri="{BB962C8B-B14F-4D97-AF65-F5344CB8AC3E}">
        <p14:creationId xmlns:p14="http://schemas.microsoft.com/office/powerpoint/2010/main" val="164382038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A0112E2-A576-4FAD-A70E-6ECDF5ABBE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Využití ocasní části</a:t>
            </a:r>
          </a:p>
        </p:txBody>
      </p:sp>
      <p:pic>
        <p:nvPicPr>
          <p:cNvPr id="6" name="Zástupný obsah 5" descr="Obsah obrázku jídlo&#10;&#10;Popis byl vytvořen automaticky">
            <a:extLst>
              <a:ext uri="{FF2B5EF4-FFF2-40B4-BE49-F238E27FC236}">
                <a16:creationId xmlns:a16="http://schemas.microsoft.com/office/drawing/2014/main" id="{06F2B440-E5EE-4828-9C0B-E9D04E4393A8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2058453"/>
            <a:ext cx="5181600" cy="3885682"/>
          </a:xfrm>
        </p:spPr>
      </p:pic>
      <p:pic>
        <p:nvPicPr>
          <p:cNvPr id="8" name="Zástupný obsah 7" descr="Obsah obrázku zelenina&#10;&#10;Popis byl vytvořen automaticky">
            <a:extLst>
              <a:ext uri="{FF2B5EF4-FFF2-40B4-BE49-F238E27FC236}">
                <a16:creationId xmlns:a16="http://schemas.microsoft.com/office/drawing/2014/main" id="{91007F58-6A56-4B7B-81EA-3818E09E3DBC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2200" y="2058397"/>
            <a:ext cx="5181600" cy="3885794"/>
          </a:xfrm>
        </p:spPr>
      </p:pic>
    </p:spTree>
    <p:extLst>
      <p:ext uri="{BB962C8B-B14F-4D97-AF65-F5344CB8AC3E}">
        <p14:creationId xmlns:p14="http://schemas.microsoft.com/office/powerpoint/2010/main" val="119555047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>
            <a:extLst>
              <a:ext uri="{FF2B5EF4-FFF2-40B4-BE49-F238E27FC236}">
                <a16:creationId xmlns:a16="http://schemas.microsoft.com/office/drawing/2014/main" id="{F073D102-8D66-4571-8335-82DBB9C017D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0694" y="175800"/>
            <a:ext cx="8910612" cy="6682200"/>
          </a:xfrm>
          <a:prstGeom prst="rect">
            <a:avLst/>
          </a:prstGeom>
        </p:spPr>
      </p:pic>
      <p:sp>
        <p:nvSpPr>
          <p:cNvPr id="5" name="Nadpis 4">
            <a:extLst>
              <a:ext uri="{FF2B5EF4-FFF2-40B4-BE49-F238E27FC236}">
                <a16:creationId xmlns:a16="http://schemas.microsoft.com/office/drawing/2014/main" id="{A9F593F5-2DC5-4856-804C-5CE06556C8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b="1" i="1" dirty="0">
                <a:solidFill>
                  <a:schemeClr val="bg1"/>
                </a:solidFill>
              </a:rPr>
              <a:t>Děkuji za pozornost</a:t>
            </a:r>
            <a:br>
              <a:rPr lang="cs-CZ" sz="2800" b="1" i="1" dirty="0">
                <a:solidFill>
                  <a:schemeClr val="bg1"/>
                </a:solidFill>
              </a:rPr>
            </a:br>
            <a:r>
              <a:rPr lang="cs-CZ" sz="2400" b="1" i="1" dirty="0">
                <a:solidFill>
                  <a:schemeClr val="bg1"/>
                </a:solidFill>
              </a:rPr>
              <a:t>štika s koprovou omáčkou</a:t>
            </a:r>
            <a:endParaRPr lang="cs-CZ" sz="2800" b="1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5282890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130</TotalTime>
  <Words>132</Words>
  <Application>Microsoft Office PowerPoint</Application>
  <PresentationFormat>Širokoúhlá obrazovka</PresentationFormat>
  <Paragraphs>27</Paragraphs>
  <Slides>11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6" baseType="lpstr">
      <vt:lpstr>Arial</vt:lpstr>
      <vt:lpstr>Calibri</vt:lpstr>
      <vt:lpstr>Calibri Light</vt:lpstr>
      <vt:lpstr>Wingdings</vt:lpstr>
      <vt:lpstr>Motiv Office</vt:lpstr>
      <vt:lpstr>Sladkovodní ryby v gastronomii</vt:lpstr>
      <vt:lpstr>Kvalita rybího masa našich ryb</vt:lpstr>
      <vt:lpstr>Sezónní dostupnost ryb</vt:lpstr>
      <vt:lpstr>Ošetření a příprava rybího masa</vt:lpstr>
      <vt:lpstr>Prezentace aplikace PowerPoint</vt:lpstr>
      <vt:lpstr>Části rybího těla</vt:lpstr>
      <vt:lpstr>Půlka s žebry a filet s ocasním násadcem</vt:lpstr>
      <vt:lpstr>Filet bez ocasní části</vt:lpstr>
      <vt:lpstr>Porce a podkova</vt:lpstr>
      <vt:lpstr>Využití ocasní části</vt:lpstr>
      <vt:lpstr>Děkuji za pozornost štika s koprovou omáčkou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Sladkovodní ryby v gastronomii</dc:title>
  <dc:creator>Eda</dc:creator>
  <cp:lastModifiedBy>Eda</cp:lastModifiedBy>
  <cp:revision>15</cp:revision>
  <dcterms:created xsi:type="dcterms:W3CDTF">2021-05-02T08:07:37Z</dcterms:created>
  <dcterms:modified xsi:type="dcterms:W3CDTF">2021-05-07T06:51:53Z</dcterms:modified>
</cp:coreProperties>
</file>