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99FF"/>
    <a:srgbClr val="C6E7FC"/>
    <a:srgbClr val="ACE1FE"/>
    <a:srgbClr val="31B6FD"/>
    <a:srgbClr val="A0D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4751F-0F09-4357-BBC9-DCE7F990D47E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5E402-494B-419B-B6DD-D3AC8EA6C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0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75E402-494B-419B-B6DD-D3AC8EA6C04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086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 userDrawn="1"/>
        </p:nvGrpSpPr>
        <p:grpSpPr bwMode="hidden">
          <a:xfrm>
            <a:off x="211665" y="5353964"/>
            <a:ext cx="8723376" cy="1331580"/>
            <a:chOff x="-3905250" y="4294189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9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8690" y="6263640"/>
            <a:ext cx="3786691" cy="365125"/>
          </a:xfrm>
        </p:spPr>
        <p:txBody>
          <a:bodyPr/>
          <a:lstStyle>
            <a:lvl1pPr>
              <a:defRPr sz="1200" b="1" i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69" y="5591201"/>
            <a:ext cx="107632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ovéPole 7"/>
          <p:cNvSpPr txBox="1"/>
          <p:nvPr userDrawn="1"/>
        </p:nvSpPr>
        <p:spPr>
          <a:xfrm>
            <a:off x="2051720" y="6278515"/>
            <a:ext cx="2096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i="1" dirty="0">
                <a:solidFill>
                  <a:schemeClr val="bg2">
                    <a:lumMod val="75000"/>
                  </a:schemeClr>
                </a:solidFill>
              </a:rPr>
              <a:t>Vysoká škola hotelová v Praze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5"/>
          <p:cNvSpPr/>
          <p:nvPr userDrawn="1"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9"/>
          <p:cNvGrpSpPr>
            <a:grpSpLocks noChangeAspect="1"/>
          </p:cNvGrpSpPr>
          <p:nvPr userDrawn="1"/>
        </p:nvGrpSpPr>
        <p:grpSpPr bwMode="hidden">
          <a:xfrm>
            <a:off x="211665" y="5353964"/>
            <a:ext cx="8723376" cy="1331580"/>
            <a:chOff x="-3905250" y="4294189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0"/>
            <p:cNvSpPr>
              <a:spLocks/>
            </p:cNvSpPr>
            <p:nvPr/>
          </p:nvSpPr>
          <p:spPr bwMode="hidden">
            <a:xfrm>
              <a:off x="-3905250" y="4294189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69" y="5591201"/>
            <a:ext cx="107632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ovéPole 21"/>
          <p:cNvSpPr txBox="1"/>
          <p:nvPr userDrawn="1"/>
        </p:nvSpPr>
        <p:spPr>
          <a:xfrm>
            <a:off x="2051720" y="6278515"/>
            <a:ext cx="2096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b="1" i="1" dirty="0">
                <a:solidFill>
                  <a:schemeClr val="bg2">
                    <a:lumMod val="75000"/>
                  </a:schemeClr>
                </a:solidFill>
              </a:rPr>
              <a:t>Vysoká škola hotelová v Praze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58967"/>
            <a:ext cx="8208911" cy="4124041"/>
          </a:xfrm>
        </p:spPr>
        <p:txBody>
          <a:bodyPr/>
          <a:lstStyle>
            <a:lvl1pPr>
              <a:buClrTx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buClrTx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buClrTx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9" y="6250164"/>
            <a:ext cx="2290130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rmAutofit/>
          </a:bodyPr>
          <a:lstStyle>
            <a:lvl1pPr algn="ctr"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cxnSp>
        <p:nvCxnSpPr>
          <p:cNvPr id="23" name="Přímá spojnice 22"/>
          <p:cNvCxnSpPr/>
          <p:nvPr userDrawn="1"/>
        </p:nvCxnSpPr>
        <p:spPr>
          <a:xfrm>
            <a:off x="179512" y="1196752"/>
            <a:ext cx="878497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035A6B9-9327-4623-B9D4-453F72A729EA}" type="datetimeFigureOut">
              <a:rPr lang="cs-CZ" smtClean="0"/>
              <a:t>4.5.2021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2CD7C32-2C0F-437D-B554-907E6B823361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2905" y="2380383"/>
            <a:ext cx="8398190" cy="113203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fontAlgn="base"/>
            <a:r>
              <a:rPr lang="cs-CZ" sz="5400" b="1" dirty="0">
                <a:solidFill>
                  <a:schemeClr val="bg1"/>
                </a:solidFill>
                <a:latin typeface="cinzel"/>
              </a:rPr>
              <a:t>Sladkovodní ryba</a:t>
            </a:r>
            <a:br>
              <a:rPr lang="cs-CZ" sz="3600" b="1" dirty="0">
                <a:solidFill>
                  <a:schemeClr val="bg1"/>
                </a:solidFill>
                <a:latin typeface="cinzel"/>
              </a:rPr>
            </a:br>
            <a:r>
              <a:rPr lang="cs-CZ" sz="3600" b="1" dirty="0">
                <a:solidFill>
                  <a:schemeClr val="bg1"/>
                </a:solidFill>
                <a:latin typeface="cinzel"/>
              </a:rPr>
              <a:t>v české gastronomii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1371600" y="4149079"/>
            <a:ext cx="6400800" cy="11320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chemeClr val="bg1"/>
                </a:solidFill>
                <a:latin typeface="cinzel"/>
                <a:ea typeface="+mj-ea"/>
                <a:cs typeface="+mj-cs"/>
              </a:rPr>
              <a:t>odborný workshop</a:t>
            </a:r>
          </a:p>
          <a:p>
            <a:r>
              <a:rPr lang="cs-CZ" b="1" dirty="0">
                <a:solidFill>
                  <a:schemeClr val="bg1"/>
                </a:solidFill>
                <a:latin typeface="cinzel"/>
                <a:ea typeface="+mj-ea"/>
                <a:cs typeface="+mj-cs"/>
              </a:rPr>
              <a:t>5. května 2021</a:t>
            </a:r>
          </a:p>
          <a:p>
            <a:endParaRPr lang="cs-CZ" sz="1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0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955045-E0E1-4E8A-BEA0-F525AEDB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628800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cs-CZ" b="0" i="0" dirty="0">
                <a:solidFill>
                  <a:schemeClr val="bg1"/>
                </a:solidFill>
                <a:effectLst/>
                <a:latin typeface="cinzel"/>
              </a:rPr>
              <a:t>„</a:t>
            </a:r>
            <a:r>
              <a:rPr lang="cs-CZ" sz="40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nzel"/>
              </a:rPr>
              <a:t>Kulturní tradice českého rybářství ve světle jejího využití v cestovním ruchu a </a:t>
            </a:r>
            <a:r>
              <a:rPr lang="cs-CZ" sz="4000" b="1" i="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inzel"/>
              </a:rPr>
              <a:t>krajinotvorbě</a:t>
            </a:r>
            <a:r>
              <a:rPr lang="cs-CZ" b="0" i="0" dirty="0">
                <a:solidFill>
                  <a:schemeClr val="bg1"/>
                </a:solidFill>
                <a:effectLst/>
                <a:latin typeface="cinzel"/>
              </a:rPr>
              <a:t>“</a:t>
            </a:r>
            <a:br>
              <a:rPr lang="cs-CZ" b="0" i="0" dirty="0">
                <a:solidFill>
                  <a:schemeClr val="bg1"/>
                </a:solidFill>
                <a:effectLst/>
                <a:latin typeface="cinzel"/>
              </a:rPr>
            </a:br>
            <a:r>
              <a:rPr lang="cs-CZ" sz="1800" b="0" i="0" dirty="0">
                <a:solidFill>
                  <a:schemeClr val="bg1"/>
                </a:solidFill>
                <a:effectLst/>
                <a:latin typeface="cinzel"/>
              </a:rPr>
              <a:t>(DG18P02OVV057)</a:t>
            </a:r>
            <a:endParaRPr lang="cs-CZ" dirty="0">
              <a:solidFill>
                <a:schemeClr val="bg1"/>
              </a:solidFill>
              <a:latin typeface="cinzel"/>
            </a:endParaRP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A8ACF43-798A-470F-AA41-5DEFEABB9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3133" y="620688"/>
            <a:ext cx="6417734" cy="939801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cinzel"/>
              </a:rPr>
              <a:t>projekt Ministerstva kultury ČR (NAKI II)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86E5A31-62A7-4853-B6EC-D03AFB065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8683" y="5662225"/>
            <a:ext cx="1584176" cy="694814"/>
          </a:xfrm>
          <a:prstGeom prst="rect">
            <a:avLst/>
          </a:prstGeom>
        </p:spPr>
      </p:pic>
      <p:pic>
        <p:nvPicPr>
          <p:cNvPr id="5" name="Picture 8" descr="ÄeskÃ¡ zemÄdÄlskÃ¡ univerzita v Praze">
            <a:extLst>
              <a:ext uri="{FF2B5EF4-FFF2-40B4-BE49-F238E27FC236}">
                <a16:creationId xmlns:a16="http://schemas.microsoft.com/office/drawing/2014/main" id="{8CFE2075-724C-47B5-A185-2E45CF885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891" y="4334198"/>
            <a:ext cx="1672707" cy="110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 descr="https://www.nzm.cz/img/logo.png">
            <a:extLst>
              <a:ext uri="{FF2B5EF4-FFF2-40B4-BE49-F238E27FC236}">
                <a16:creationId xmlns:a16="http://schemas.microsoft.com/office/drawing/2014/main" id="{3D31FE7C-BD10-472C-8606-A9E3D5B83A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779" y="5945712"/>
            <a:ext cx="1584176" cy="64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0D18D6C-EA7B-49B1-AC82-7019DFDF34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616" y="6009632"/>
            <a:ext cx="2232248" cy="582682"/>
          </a:xfrm>
          <a:prstGeom prst="rect">
            <a:avLst/>
          </a:prstGeom>
        </p:spPr>
      </p:pic>
      <p:pic>
        <p:nvPicPr>
          <p:cNvPr id="8" name="Picture 24" descr="VÅ E vyÄÃ­slila Å¡kody spojenÃ© s uzavÅenÃ­m budov v pÅÃ­padech hrozby vÃ½buchu nÃ¡straÅ¾nÃ©ho vÃ½buÅ¡nÃ©ho systÃ©mu">
            <a:extLst>
              <a:ext uri="{FF2B5EF4-FFF2-40B4-BE49-F238E27FC236}">
                <a16:creationId xmlns:a16="http://schemas.microsoft.com/office/drawing/2014/main" id="{2A2D448B-3C71-46D0-8A6D-79AB48A6C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742" y="5179248"/>
            <a:ext cx="830384" cy="830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Image">
            <a:extLst>
              <a:ext uri="{FF2B5EF4-FFF2-40B4-BE49-F238E27FC236}">
                <a16:creationId xmlns:a16="http://schemas.microsoft.com/office/drawing/2014/main" id="{C2593ADF-6582-4426-B8A5-8207185D0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52552" y="4782337"/>
            <a:ext cx="941457" cy="941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90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0" i="0" dirty="0">
                <a:effectLst/>
                <a:latin typeface="arial" panose="020B0604020202020204" pitchFamily="34" charset="0"/>
              </a:rPr>
              <a:t>1. Úvod: Aktivity projektu Ryba (Vysoká škola hotelová v Praze)</a:t>
            </a:r>
          </a:p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2. Přednášky (13:15 – 13:45 hod)</a:t>
            </a:r>
          </a:p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0" i="0" dirty="0">
                <a:effectLst/>
                <a:latin typeface="arial" panose="020B0604020202020204" pitchFamily="34" charset="0"/>
              </a:rPr>
              <a:t>- </a:t>
            </a:r>
            <a:r>
              <a:rPr lang="cs-CZ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herit"/>
              </a:rPr>
              <a:t>Kvalita a sezónní dostupnost sladkovodní ryby v české gastronomii</a:t>
            </a:r>
            <a:r>
              <a:rPr lang="cs-CZ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cs-CZ" b="0" i="1" dirty="0">
                <a:effectLst/>
                <a:latin typeface="inherit"/>
              </a:rPr>
              <a:t>(Eduard Levý, Jihočeská univerzita v Českých Budějovicích)</a:t>
            </a:r>
            <a:r>
              <a:rPr lang="cs-CZ" b="0" i="0" dirty="0">
                <a:effectLst/>
                <a:latin typeface="arial" panose="020B0604020202020204" pitchFamily="34" charset="0"/>
              </a:rPr>
              <a:t>,</a:t>
            </a:r>
          </a:p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0" i="0" dirty="0">
                <a:effectLst/>
                <a:latin typeface="arial" panose="020B0604020202020204" pitchFamily="34" charset="0"/>
              </a:rPr>
              <a:t>- </a:t>
            </a:r>
            <a:r>
              <a:rPr lang="cs-CZ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herit"/>
              </a:rPr>
              <a:t>Nabídka rybích pokrmů v české gastronomii</a:t>
            </a:r>
            <a:r>
              <a:rPr lang="cs-CZ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cs-CZ" i="1" dirty="0">
                <a:latin typeface="inherit"/>
              </a:rPr>
              <a:t>(Martin Pop, Vysoká škola hotelová v Praze)</a:t>
            </a:r>
            <a:r>
              <a:rPr lang="cs-CZ" b="0" i="0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3. Prezentace rybích pokrmů a způsobů jejich přípravy (13:45 - 14:45 hod)</a:t>
            </a:r>
          </a:p>
          <a:p>
            <a:pPr marL="0" indent="0" algn="l" rtl="0" fontAlgn="base">
              <a:lnSpc>
                <a:spcPct val="160000"/>
              </a:lnSpc>
              <a:spcBef>
                <a:spcPts val="1200"/>
              </a:spcBef>
              <a:buNone/>
            </a:pPr>
            <a:r>
              <a:rPr lang="cs-CZ" b="0" i="0" dirty="0">
                <a:effectLst/>
                <a:latin typeface="arial" panose="020B0604020202020204" pitchFamily="34" charset="0"/>
              </a:rPr>
              <a:t>4. Diskuse a hodnocení (14:45 – 15:15 hod)</a:t>
            </a:r>
            <a:r>
              <a:rPr lang="en-GB" b="1" dirty="0">
                <a:latin typeface="Arial" charset="0"/>
                <a:cs typeface="Arial" charset="0"/>
              </a:rPr>
              <a:t>							</a:t>
            </a:r>
            <a:endParaRPr lang="en-GB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marL="457200" indent="-457200">
              <a:buAutoNum type="arabicPeriod"/>
            </a:pPr>
            <a:endParaRPr lang="en-GB" b="1" dirty="0">
              <a:latin typeface="Arial" charset="0"/>
              <a:cs typeface="Arial" charset="0"/>
            </a:endParaRPr>
          </a:p>
          <a:p>
            <a:pPr marL="457200" indent="-457200">
              <a:buAutoNum type="arabicPeriod"/>
            </a:pPr>
            <a:endParaRPr lang="en-GB" b="1" dirty="0">
              <a:latin typeface="Arial" charset="0"/>
              <a:cs typeface="Arial" charset="0"/>
            </a:endParaRPr>
          </a:p>
          <a:p>
            <a:pPr marL="457200" indent="-457200">
              <a:buAutoNum type="arabicPeriod"/>
            </a:pPr>
            <a:endParaRPr lang="en-GB" b="1" dirty="0">
              <a:latin typeface="Arial" charset="0"/>
              <a:cs typeface="Arial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workshopu</a:t>
            </a:r>
          </a:p>
        </p:txBody>
      </p:sp>
    </p:spTree>
    <p:extLst>
      <p:ext uri="{BB962C8B-B14F-4D97-AF65-F5344CB8AC3E}">
        <p14:creationId xmlns:p14="http://schemas.microsoft.com/office/powerpoint/2010/main" val="424275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>
            <a:extLst>
              <a:ext uri="{FF2B5EF4-FFF2-40B4-BE49-F238E27FC236}">
                <a16:creationId xmlns:a16="http://schemas.microsoft.com/office/drawing/2014/main" id="{AF7FF8BF-F005-4C56-8371-1F44E7685708}"/>
              </a:ext>
            </a:extLst>
          </p:cNvPr>
          <p:cNvSpPr txBox="1"/>
          <p:nvPr/>
        </p:nvSpPr>
        <p:spPr>
          <a:xfrm>
            <a:off x="989916" y="1628800"/>
            <a:ext cx="7322710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99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RYBA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8A24E19-EEB1-4226-BA92-4760DBCA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E7F2DC8-C7F7-4FDB-8826-C1ACCA92B852}"/>
              </a:ext>
            </a:extLst>
          </p:cNvPr>
          <p:cNvSpPr txBox="1"/>
          <p:nvPr/>
        </p:nvSpPr>
        <p:spPr>
          <a:xfrm>
            <a:off x="1979712" y="2495347"/>
            <a:ext cx="1261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Kultura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080EBD0-BEAA-4035-86CF-DB0900738121}"/>
              </a:ext>
            </a:extLst>
          </p:cNvPr>
          <p:cNvSpPr txBox="1"/>
          <p:nvPr/>
        </p:nvSpPr>
        <p:spPr>
          <a:xfrm>
            <a:off x="5150438" y="3110999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Ekonomika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1039E9C-0D0D-4B61-9898-5485B8EF0990}"/>
              </a:ext>
            </a:extLst>
          </p:cNvPr>
          <p:cNvSpPr txBox="1"/>
          <p:nvPr/>
        </p:nvSpPr>
        <p:spPr>
          <a:xfrm>
            <a:off x="3275856" y="3468940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Krajina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333471B-E427-4B2C-B53E-9CC72A50F702}"/>
              </a:ext>
            </a:extLst>
          </p:cNvPr>
          <p:cNvSpPr txBox="1"/>
          <p:nvPr/>
        </p:nvSpPr>
        <p:spPr>
          <a:xfrm>
            <a:off x="6837948" y="476240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0EF2E673-4A40-47F4-8BF6-9A9847A51C6F}"/>
              </a:ext>
            </a:extLst>
          </p:cNvPr>
          <p:cNvSpPr/>
          <p:nvPr/>
        </p:nvSpPr>
        <p:spPr>
          <a:xfrm>
            <a:off x="251520" y="1196752"/>
            <a:ext cx="8640960" cy="4032448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3" name="Skupina 22">
            <a:extLst>
              <a:ext uri="{FF2B5EF4-FFF2-40B4-BE49-F238E27FC236}">
                <a16:creationId xmlns:a16="http://schemas.microsoft.com/office/drawing/2014/main" id="{422CB815-D2FE-4817-BA40-32F1536EF328}"/>
              </a:ext>
            </a:extLst>
          </p:cNvPr>
          <p:cNvGrpSpPr/>
          <p:nvPr/>
        </p:nvGrpSpPr>
        <p:grpSpPr>
          <a:xfrm>
            <a:off x="969351" y="2261241"/>
            <a:ext cx="7308757" cy="3495082"/>
            <a:chOff x="969351" y="2261241"/>
            <a:chExt cx="7308757" cy="3495082"/>
          </a:xfrm>
        </p:grpSpPr>
        <p:sp>
          <p:nvSpPr>
            <p:cNvPr id="15" name="Obdélník: se zakulacenými rohy 14">
              <a:extLst>
                <a:ext uri="{FF2B5EF4-FFF2-40B4-BE49-F238E27FC236}">
                  <a16:creationId xmlns:a16="http://schemas.microsoft.com/office/drawing/2014/main" id="{F8CE88C5-A641-44F5-AED3-0B9405260538}"/>
                </a:ext>
              </a:extLst>
            </p:cNvPr>
            <p:cNvSpPr/>
            <p:nvPr/>
          </p:nvSpPr>
          <p:spPr>
            <a:xfrm>
              <a:off x="969351" y="3612002"/>
              <a:ext cx="2088232" cy="65052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b="1" dirty="0"/>
                <a:t>Retail</a:t>
              </a:r>
            </a:p>
          </p:txBody>
        </p:sp>
        <p:sp>
          <p:nvSpPr>
            <p:cNvPr id="16" name="Obdélník: se zakulacenými rohy 15">
              <a:extLst>
                <a:ext uri="{FF2B5EF4-FFF2-40B4-BE49-F238E27FC236}">
                  <a16:creationId xmlns:a16="http://schemas.microsoft.com/office/drawing/2014/main" id="{75FE6C56-31A6-40A8-BA6D-84E17CBF5D30}"/>
                </a:ext>
              </a:extLst>
            </p:cNvPr>
            <p:cNvSpPr/>
            <p:nvPr/>
          </p:nvSpPr>
          <p:spPr>
            <a:xfrm>
              <a:off x="3655866" y="2261241"/>
              <a:ext cx="2088232" cy="650523"/>
            </a:xfrm>
            <a:prstGeom prst="roundRect">
              <a:avLst/>
            </a:prstGeom>
            <a:ln w="28575">
              <a:solidFill>
                <a:srgbClr val="FFC000"/>
              </a:solidFill>
            </a:ln>
            <a:effectLst>
              <a:outerShdw blurRad="76200" dist="12700" dir="2700000" sy="-23000" kx="-800400" algn="bl" rotWithShape="0">
                <a:prstClr val="black">
                  <a:alpha val="20000"/>
                </a:prst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b="1" dirty="0"/>
                <a:t>Restaurace</a:t>
              </a:r>
            </a:p>
          </p:txBody>
        </p:sp>
        <p:sp>
          <p:nvSpPr>
            <p:cNvPr id="18" name="Obdélník: se zakulacenými rohy 17">
              <a:extLst>
                <a:ext uri="{FF2B5EF4-FFF2-40B4-BE49-F238E27FC236}">
                  <a16:creationId xmlns:a16="http://schemas.microsoft.com/office/drawing/2014/main" id="{45D62388-C598-49B4-A6AC-651590A7D742}"/>
                </a:ext>
              </a:extLst>
            </p:cNvPr>
            <p:cNvSpPr/>
            <p:nvPr/>
          </p:nvSpPr>
          <p:spPr>
            <a:xfrm>
              <a:off x="6189876" y="5105800"/>
              <a:ext cx="2088232" cy="65052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b="1" dirty="0"/>
                <a:t>Cestovní ruch</a:t>
              </a:r>
            </a:p>
          </p:txBody>
        </p:sp>
        <p:sp>
          <p:nvSpPr>
            <p:cNvPr id="17" name="Obdélník: se zakulacenými rohy 16">
              <a:extLst>
                <a:ext uri="{FF2B5EF4-FFF2-40B4-BE49-F238E27FC236}">
                  <a16:creationId xmlns:a16="http://schemas.microsoft.com/office/drawing/2014/main" id="{6F1F1174-408D-48D6-83A7-0A44DCC50729}"/>
                </a:ext>
              </a:extLst>
            </p:cNvPr>
            <p:cNvSpPr/>
            <p:nvPr/>
          </p:nvSpPr>
          <p:spPr>
            <a:xfrm>
              <a:off x="5527573" y="4640300"/>
              <a:ext cx="2088232" cy="65052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b="1" dirty="0"/>
                <a:t>Eventy</a:t>
              </a:r>
            </a:p>
          </p:txBody>
        </p:sp>
      </p:grpSp>
      <p:grpSp>
        <p:nvGrpSpPr>
          <p:cNvPr id="34" name="Skupina 33">
            <a:extLst>
              <a:ext uri="{FF2B5EF4-FFF2-40B4-BE49-F238E27FC236}">
                <a16:creationId xmlns:a16="http://schemas.microsoft.com/office/drawing/2014/main" id="{AB35A62D-1A48-49EF-A4E5-D67933E85A2A}"/>
              </a:ext>
            </a:extLst>
          </p:cNvPr>
          <p:cNvGrpSpPr/>
          <p:nvPr/>
        </p:nvGrpSpPr>
        <p:grpSpPr>
          <a:xfrm>
            <a:off x="3057583" y="2911764"/>
            <a:ext cx="3514106" cy="1728536"/>
            <a:chOff x="3057583" y="2911764"/>
            <a:chExt cx="3514106" cy="1728536"/>
          </a:xfrm>
        </p:grpSpPr>
        <p:sp>
          <p:nvSpPr>
            <p:cNvPr id="20" name="Ovál 19">
              <a:extLst>
                <a:ext uri="{FF2B5EF4-FFF2-40B4-BE49-F238E27FC236}">
                  <a16:creationId xmlns:a16="http://schemas.microsoft.com/office/drawing/2014/main" id="{4FBC8206-EA3F-4A30-B5E8-B8A620DA3191}"/>
                </a:ext>
              </a:extLst>
            </p:cNvPr>
            <p:cNvSpPr/>
            <p:nvPr/>
          </p:nvSpPr>
          <p:spPr>
            <a:xfrm>
              <a:off x="3802016" y="3544205"/>
              <a:ext cx="1958448" cy="886649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>
                  <a:solidFill>
                    <a:schemeClr val="tx1"/>
                  </a:solidFill>
                </a:rPr>
                <a:t>Konzument</a:t>
              </a:r>
            </a:p>
            <a:p>
              <a:pPr algn="ctr"/>
              <a:r>
                <a:rPr lang="cs-CZ" b="1" dirty="0">
                  <a:solidFill>
                    <a:schemeClr val="tx1"/>
                  </a:solidFill>
                </a:rPr>
                <a:t>(host)</a:t>
              </a:r>
            </a:p>
          </p:txBody>
        </p:sp>
        <p:cxnSp>
          <p:nvCxnSpPr>
            <p:cNvPr id="25" name="Přímá spojnice 24">
              <a:extLst>
                <a:ext uri="{FF2B5EF4-FFF2-40B4-BE49-F238E27FC236}">
                  <a16:creationId xmlns:a16="http://schemas.microsoft.com/office/drawing/2014/main" id="{28F092B4-7026-4887-9AC3-44245520B783}"/>
                </a:ext>
              </a:extLst>
            </p:cNvPr>
            <p:cNvCxnSpPr>
              <a:stCxn id="20" idx="0"/>
              <a:endCxn id="16" idx="2"/>
            </p:cNvCxnSpPr>
            <p:nvPr/>
          </p:nvCxnSpPr>
          <p:spPr>
            <a:xfrm flipH="1" flipV="1">
              <a:off x="4699982" y="2911764"/>
              <a:ext cx="81258" cy="632441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Přímá spojnice 25">
              <a:extLst>
                <a:ext uri="{FF2B5EF4-FFF2-40B4-BE49-F238E27FC236}">
                  <a16:creationId xmlns:a16="http://schemas.microsoft.com/office/drawing/2014/main" id="{2CA1BA1C-99F4-411A-9CB5-86311AC2707B}"/>
                </a:ext>
              </a:extLst>
            </p:cNvPr>
            <p:cNvCxnSpPr>
              <a:cxnSpLocks/>
              <a:stCxn id="20" idx="2"/>
              <a:endCxn id="15" idx="3"/>
            </p:cNvCxnSpPr>
            <p:nvPr/>
          </p:nvCxnSpPr>
          <p:spPr>
            <a:xfrm flipH="1" flipV="1">
              <a:off x="3057583" y="3937264"/>
              <a:ext cx="744433" cy="50266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Přímá spojnice 28">
              <a:extLst>
                <a:ext uri="{FF2B5EF4-FFF2-40B4-BE49-F238E27FC236}">
                  <a16:creationId xmlns:a16="http://schemas.microsoft.com/office/drawing/2014/main" id="{FB2A0E76-C333-4E39-86B3-DCF67CBD658E}"/>
                </a:ext>
              </a:extLst>
            </p:cNvPr>
            <p:cNvCxnSpPr>
              <a:cxnSpLocks/>
              <a:stCxn id="20" idx="5"/>
              <a:endCxn id="17" idx="0"/>
            </p:cNvCxnSpPr>
            <p:nvPr/>
          </p:nvCxnSpPr>
          <p:spPr>
            <a:xfrm>
              <a:off x="5473656" y="4301007"/>
              <a:ext cx="1098033" cy="339293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25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35271F-DCAF-4F19-A346-18C03F604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chemeClr val="bg1"/>
                </a:solidFill>
                <a:latin typeface="Arial Black" pitchFamily="34" charset="0"/>
              </a:rPr>
              <a:t>Jak rybu vnímá český konzument?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0B36F6E3-6623-4510-92A7-E37D109DE4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72816"/>
            <a:ext cx="6120586" cy="4210645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D5D944D2-7B24-4758-A0BF-35EA1BF74BEE}"/>
              </a:ext>
            </a:extLst>
          </p:cNvPr>
          <p:cNvSpPr txBox="1"/>
          <p:nvPr/>
        </p:nvSpPr>
        <p:spPr>
          <a:xfrm>
            <a:off x="4572000" y="6026721"/>
            <a:ext cx="3639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i="1" dirty="0">
                <a:latin typeface="Arial" panose="020B0604020202020204" pitchFamily="34" charset="0"/>
                <a:cs typeface="Arial" panose="020B0604020202020204" pitchFamily="34" charset="0"/>
              </a:rPr>
              <a:t>zdroj: připravovaná monografie, vlastní zpracování</a:t>
            </a:r>
          </a:p>
        </p:txBody>
      </p:sp>
    </p:spTree>
    <p:extLst>
      <p:ext uri="{BB962C8B-B14F-4D97-AF65-F5344CB8AC3E}">
        <p14:creationId xmlns:p14="http://schemas.microsoft.com/office/powerpoint/2010/main" val="1655205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1115</TotalTime>
  <Words>163</Words>
  <Application>Microsoft Office PowerPoint</Application>
  <PresentationFormat>Předvádění na obrazovce (4:3)</PresentationFormat>
  <Paragraphs>28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4" baseType="lpstr">
      <vt:lpstr>arial</vt:lpstr>
      <vt:lpstr>arial</vt:lpstr>
      <vt:lpstr>Arial Black</vt:lpstr>
      <vt:lpstr>Calibri</vt:lpstr>
      <vt:lpstr>Candara</vt:lpstr>
      <vt:lpstr>cinzel</vt:lpstr>
      <vt:lpstr>inherit</vt:lpstr>
      <vt:lpstr>Symbol</vt:lpstr>
      <vt:lpstr>Vlnění</vt:lpstr>
      <vt:lpstr>Sladkovodní ryba v české gastronomii</vt:lpstr>
      <vt:lpstr>„Kulturní tradice českého rybářství ve světle jejího využití v cestovním ruchu a krajinotvorbě“ (DG18P02OVV057)</vt:lpstr>
      <vt:lpstr>Program workshopu</vt:lpstr>
      <vt:lpstr>Úvod</vt:lpstr>
      <vt:lpstr>Jak rybu vnímá český konzument?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Hán</dc:creator>
  <cp:lastModifiedBy>Jan Hán</cp:lastModifiedBy>
  <cp:revision>143</cp:revision>
  <dcterms:created xsi:type="dcterms:W3CDTF">2012-02-11T10:13:45Z</dcterms:created>
  <dcterms:modified xsi:type="dcterms:W3CDTF">2021-05-04T13:10:44Z</dcterms:modified>
</cp:coreProperties>
</file>